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20" autoAdjust="0"/>
    <p:restoredTop sz="94660"/>
  </p:normalViewPr>
  <p:slideViewPr>
    <p:cSldViewPr snapToGrid="0">
      <p:cViewPr varScale="1">
        <p:scale>
          <a:sx n="70" d="100"/>
          <a:sy n="70" d="100"/>
        </p:scale>
        <p:origin x="132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ACF2882-6A12-4D0A-B6CE-5A6330D33B0C}" type="datetimeFigureOut">
              <a:rPr lang="en-GB" smtClean="0"/>
              <a:t>02/02/2023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24136136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ACF2882-6A12-4D0A-B6CE-5A6330D33B0C}" type="datetimeFigureOut">
              <a:rPr lang="en-GB" smtClean="0"/>
              <a:t>02/02/2023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13777518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ACF2882-6A12-4D0A-B6CE-5A6330D33B0C}" type="datetimeFigureOut">
              <a:rPr lang="en-GB" smtClean="0"/>
              <a:t>02/02/2023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7646702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ACF2882-6A12-4D0A-B6CE-5A6330D33B0C}" type="datetimeFigureOut">
              <a:rPr lang="en-GB" smtClean="0"/>
              <a:t>02/02/2023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22594058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ACF2882-6A12-4D0A-B6CE-5A6330D33B0C}" type="datetimeFigureOut">
              <a:rPr lang="en-GB" smtClean="0"/>
              <a:t>02/02/2023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26432353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ACF2882-6A12-4D0A-B6CE-5A6330D33B0C}" type="datetimeFigureOut">
              <a:rPr lang="en-GB" smtClean="0"/>
              <a:t>02/02/2023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42921110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CF2882-6A12-4D0A-B6CE-5A6330D33B0C}" type="datetimeFigureOut">
              <a:rPr lang="en-GB" smtClean="0"/>
              <a:t>02/02/2023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10313378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ACF2882-6A12-4D0A-B6CE-5A6330D33B0C}" type="datetimeFigureOut">
              <a:rPr lang="en-GB" smtClean="0"/>
              <a:t>02/02/2023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17669680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ACF2882-6A12-4D0A-B6CE-5A6330D33B0C}" type="datetimeFigureOut">
              <a:rPr lang="en-GB" smtClean="0"/>
              <a:t>02/02/2023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4096055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ACF2882-6A12-4D0A-B6CE-5A6330D33B0C}" type="datetimeFigureOut">
              <a:rPr lang="en-GB" smtClean="0"/>
              <a:t>02/02/2023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29493795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ACF2882-6A12-4D0A-B6CE-5A6330D33B0C}" type="datetimeFigureOut">
              <a:rPr lang="en-GB" smtClean="0"/>
              <a:t>02/02/2023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7D2732-F415-49BE-9E20-72DE42257D4E}" type="slidenum">
              <a:rPr lang="en-GB" smtClean="0"/>
              <a:t>‹#›</a:t>
            </a:fld>
            <a:endParaRPr lang="en-GB"/>
          </a:p>
        </p:txBody>
      </p:sp>
    </p:spTree>
    <p:extLst>
      <p:ext uri="{BB962C8B-B14F-4D97-AF65-F5344CB8AC3E}">
        <p14:creationId xmlns:p14="http://schemas.microsoft.com/office/powerpoint/2010/main" val="2907084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CF2882-6A12-4D0A-B6CE-5A6330D33B0C}" type="datetimeFigureOut">
              <a:rPr lang="en-GB" smtClean="0"/>
              <a:t>02/02/2023</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7D2732-F415-49BE-9E20-72DE42257D4E}" type="slidenum">
              <a:rPr lang="en-GB" smtClean="0"/>
              <a:t>‹#›</a:t>
            </a:fld>
            <a:endParaRPr lang="en-GB"/>
          </a:p>
        </p:txBody>
      </p:sp>
    </p:spTree>
    <p:extLst>
      <p:ext uri="{BB962C8B-B14F-4D97-AF65-F5344CB8AC3E}">
        <p14:creationId xmlns:p14="http://schemas.microsoft.com/office/powerpoint/2010/main" val="316977238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2"/>
          <p:cNvSpPr txBox="1">
            <a:spLocks noChangeArrowheads="1"/>
          </p:cNvSpPr>
          <p:nvPr/>
        </p:nvSpPr>
        <p:spPr bwMode="auto">
          <a:xfrm>
            <a:off x="0" y="5211711"/>
            <a:ext cx="9144000" cy="1366069"/>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R="0" lvl="0" algn="ctr" defTabSz="914400" rtl="0" eaLnBrk="0" fontAlgn="base" latinLnBrk="0" hangingPunct="0">
              <a:lnSpc>
                <a:spcPct val="100000"/>
              </a:lnSpc>
              <a:spcBef>
                <a:spcPct val="0"/>
              </a:spcBef>
              <a:spcAft>
                <a:spcPct val="0"/>
              </a:spcAft>
              <a:buClrTx/>
              <a:buSzTx/>
              <a:buFontTx/>
              <a:buNone/>
              <a:tabLst/>
            </a:pPr>
            <a:r>
              <a:rPr kumimoji="0" lang="en-GB" altLang="en-US" sz="1550" b="1" i="0" u="none" strike="noStrike" cap="none" normalizeH="0" baseline="0" dirty="0" smtClean="0">
                <a:ln>
                  <a:noFill/>
                </a:ln>
                <a:solidFill>
                  <a:srgbClr val="2E74B5"/>
                </a:solidFill>
                <a:effectLst/>
                <a:latin typeface="Calibri" panose="020F0502020204030204" pitchFamily="34" charset="0"/>
                <a:ea typeface="Calibri" panose="020F0502020204030204" pitchFamily="34" charset="0"/>
                <a:cs typeface="Times New Roman" panose="02020603050405020304" pitchFamily="18" charset="0"/>
              </a:rPr>
              <a:t>Vision</a:t>
            </a:r>
            <a:r>
              <a:rPr kumimoji="0" lang="en-GB" altLang="en-US" sz="1550" b="0" i="0" u="none" strike="noStrike" cap="none" normalizeH="0" baseline="0" dirty="0" smtClean="0">
                <a:ln>
                  <a:noFill/>
                </a:ln>
                <a:solidFill>
                  <a:srgbClr val="2E74B5"/>
                </a:solidFill>
                <a:effectLst/>
                <a:latin typeface="Calibri" panose="020F0502020204030204" pitchFamily="34" charset="0"/>
                <a:ea typeface="Calibri" panose="020F0502020204030204" pitchFamily="34" charset="0"/>
                <a:cs typeface="Times New Roman" panose="02020603050405020304" pitchFamily="18" charset="0"/>
              </a:rPr>
              <a:t> - In our school we love deeply, respecting everyone and treating them with dignity;</a:t>
            </a:r>
            <a:endParaRPr kumimoji="0" lang="en-GB" altLang="en-US" sz="1550" b="0" i="0" u="none" strike="noStrike" cap="none" normalizeH="0" baseline="0" dirty="0" smtClean="0">
              <a:ln>
                <a:noFill/>
              </a:ln>
              <a:solidFill>
                <a:schemeClr val="tx1"/>
              </a:solidFill>
              <a:effectLst/>
            </a:endParaRPr>
          </a:p>
          <a:p>
            <a:pPr marR="0" lvl="0" algn="ctr" defTabSz="914400" rtl="0" eaLnBrk="0" fontAlgn="base" latinLnBrk="0" hangingPunct="0">
              <a:lnSpc>
                <a:spcPct val="100000"/>
              </a:lnSpc>
              <a:spcBef>
                <a:spcPct val="0"/>
              </a:spcBef>
              <a:spcAft>
                <a:spcPct val="0"/>
              </a:spcAft>
              <a:buClrTx/>
              <a:buSzTx/>
              <a:buFontTx/>
              <a:buNone/>
              <a:tabLst/>
            </a:pPr>
            <a:r>
              <a:rPr kumimoji="0" lang="en-GB" altLang="en-US" sz="1550" b="0" i="0" u="none" strike="noStrike" cap="none" normalizeH="0" baseline="0" dirty="0" smtClean="0">
                <a:ln>
                  <a:noFill/>
                </a:ln>
                <a:solidFill>
                  <a:srgbClr val="2E74B5"/>
                </a:solidFill>
                <a:effectLst/>
                <a:latin typeface="Calibri" panose="020F0502020204030204" pitchFamily="34" charset="0"/>
                <a:ea typeface="Calibri" panose="020F0502020204030204" pitchFamily="34" charset="0"/>
                <a:cs typeface="Times New Roman" panose="02020603050405020304" pitchFamily="18" charset="0"/>
              </a:rPr>
              <a:t>we aspire with confidence, working hard and embracing challenge and</a:t>
            </a:r>
            <a:endParaRPr kumimoji="0" lang="en-GB" altLang="en-US" sz="155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550" b="0" i="0" u="none" strike="noStrike" cap="none" normalizeH="0" baseline="0" dirty="0" smtClean="0">
                <a:ln>
                  <a:noFill/>
                </a:ln>
                <a:solidFill>
                  <a:srgbClr val="2E74B5"/>
                </a:solidFill>
                <a:effectLst/>
                <a:latin typeface="Calibri" panose="020F0502020204030204" pitchFamily="34" charset="0"/>
                <a:ea typeface="Calibri" panose="020F0502020204030204" pitchFamily="34" charset="0"/>
                <a:cs typeface="Times New Roman" panose="02020603050405020304" pitchFamily="18" charset="0"/>
              </a:rPr>
              <a:t>we serve God and the community, following the example of Jesus, to create a better world.</a:t>
            </a:r>
            <a:endParaRPr kumimoji="0" lang="en-GB" altLang="en-US" sz="155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550" b="1" i="0" u="none" strike="noStrike" cap="none" normalizeH="0" baseline="0" dirty="0" smtClean="0">
                <a:ln>
                  <a:noFill/>
                </a:ln>
                <a:solidFill>
                  <a:srgbClr val="2E74B5"/>
                </a:solidFill>
                <a:effectLst/>
                <a:latin typeface="Calibri" panose="020F0502020204030204" pitchFamily="34" charset="0"/>
                <a:ea typeface="Calibri" panose="020F0502020204030204" pitchFamily="34" charset="0"/>
                <a:cs typeface="Calibri" panose="020F0502020204030204" pitchFamily="34" charset="0"/>
              </a:rPr>
              <a:t>Ephesians 5:2 (NLT)</a:t>
            </a:r>
            <a:endParaRPr kumimoji="0" lang="en-GB" altLang="en-US" sz="155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550" b="0" i="1" u="none" strike="noStrike" cap="none" normalizeH="0" baseline="0" dirty="0" smtClean="0">
                <a:ln>
                  <a:noFill/>
                </a:ln>
                <a:solidFill>
                  <a:srgbClr val="C00000"/>
                </a:solidFill>
                <a:effectLst/>
                <a:latin typeface="Calibri" panose="020F0502020204030204" pitchFamily="34" charset="0"/>
                <a:ea typeface="Calibri" panose="020F0502020204030204" pitchFamily="34" charset="0"/>
                <a:cs typeface="Calibri" panose="020F0502020204030204" pitchFamily="34" charset="0"/>
              </a:rPr>
              <a:t>“Live a life filled with love, following the example of Christ. He loved us and offered himself as a sacrifice for us”</a:t>
            </a:r>
            <a:endParaRPr kumimoji="0" lang="en-GB" altLang="en-US" sz="1550" b="0" i="0" u="none" strike="noStrike" cap="none" normalizeH="0" baseline="0" dirty="0" smtClean="0">
              <a:ln>
                <a:noFill/>
              </a:ln>
              <a:solidFill>
                <a:schemeClr val="tx1"/>
              </a:solidFill>
              <a:effectLst/>
              <a:latin typeface="Arial" panose="020B0604020202020204" pitchFamily="34" charset="0"/>
            </a:endParaRPr>
          </a:p>
        </p:txBody>
      </p:sp>
      <p:sp>
        <p:nvSpPr>
          <p:cNvPr id="6" name="Rectangle 3"/>
          <p:cNvSpPr>
            <a:spLocks noChangeArrowheads="1"/>
          </p:cNvSpPr>
          <p:nvPr/>
        </p:nvSpPr>
        <p:spPr bwMode="auto">
          <a:xfrm>
            <a:off x="339213" y="49458"/>
            <a:ext cx="1620957"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1" i="1"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1" i="1" u="none" strike="noStrike" cap="none" normalizeH="0" baseline="0" dirty="0" smtClean="0">
                <a:ln>
                  <a:noFill/>
                </a:ln>
                <a:solidFill>
                  <a:schemeClr val="tx1"/>
                </a:solidFill>
                <a:effectLst/>
                <a:latin typeface="Arial" panose="020B0604020202020204" pitchFamily="34" charset="0"/>
              </a:rPr>
              <a:t>Spring</a:t>
            </a:r>
            <a:r>
              <a:rPr kumimoji="0" lang="en-GB" altLang="en-US" sz="2800" b="1" i="1" u="none" strike="noStrike" cap="none" normalizeH="0" dirty="0" smtClean="0">
                <a:ln>
                  <a:noFill/>
                </a:ln>
                <a:solidFill>
                  <a:schemeClr val="tx1"/>
                </a:solidFill>
                <a:effectLst/>
                <a:latin typeface="Arial" panose="020B0604020202020204" pitchFamily="34" charset="0"/>
              </a:rPr>
              <a:t> 2</a:t>
            </a:r>
            <a:endParaRPr kumimoji="0" lang="en-GB" altLang="en-US" sz="3600" b="1" i="1" u="none" strike="noStrike" cap="none" normalizeH="0" baseline="0" dirty="0" smtClean="0">
              <a:ln>
                <a:noFill/>
              </a:ln>
              <a:solidFill>
                <a:srgbClr val="FFFFFF"/>
              </a:solidFill>
              <a:effectLst/>
              <a:latin typeface="Arial" panose="020B0604020202020204" pitchFamily="34"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200" b="1" i="1" u="none" strike="noStrike" cap="none" normalizeH="0" baseline="0" dirty="0" smtClean="0">
                <a:ln>
                  <a:noFill/>
                </a:ln>
                <a:solidFill>
                  <a:srgbClr val="FFFFFF"/>
                </a:solidFill>
                <a:effectLst/>
                <a:latin typeface="Arial" panose="020B0604020202020204" pitchFamily="34" charset="0"/>
                <a:ea typeface="Calibri" panose="020F0502020204030204" pitchFamily="34" charset="0"/>
                <a:cs typeface="Times New Roman" panose="02020603050405020304" pitchFamily="18" charset="0"/>
              </a:rPr>
              <a:t>LOVE</a:t>
            </a:r>
            <a:r>
              <a:rPr kumimoji="0" lang="en-GB" altLang="en-US" sz="800" b="0" i="0" u="none" strike="noStrike" cap="none" normalizeH="0" baseline="0" dirty="0" smtClean="0">
                <a:ln>
                  <a:noFill/>
                </a:ln>
                <a:solidFill>
                  <a:schemeClr val="tx1"/>
                </a:solidFill>
                <a:effectLst/>
                <a:latin typeface="Arial" panose="020B0604020202020204" pitchFamily="34" charset="0"/>
              </a:rPr>
              <a:t> </a:t>
            </a: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7" name="Rectangle 6"/>
          <p:cNvSpPr/>
          <p:nvPr/>
        </p:nvSpPr>
        <p:spPr>
          <a:xfrm>
            <a:off x="2111282" y="286055"/>
            <a:ext cx="3375118" cy="584775"/>
          </a:xfrm>
          <a:prstGeom prst="rect">
            <a:avLst/>
          </a:prstGeom>
        </p:spPr>
        <p:txBody>
          <a:bodyPr wrap="square">
            <a:spAutoFit/>
          </a:bodyPr>
          <a:lstStyle/>
          <a:p>
            <a:r>
              <a:rPr lang="en-GB" sz="3200" b="1" i="1" dirty="0" smtClean="0">
                <a:ln w="6731" cap="flat" cmpd="sng" algn="ctr">
                  <a:solidFill>
                    <a:srgbClr val="000000"/>
                  </a:solidFill>
                  <a:prstDash val="solid"/>
                  <a:round/>
                </a:ln>
                <a:solidFill>
                  <a:srgbClr val="FFFFFF"/>
                </a:solidFill>
                <a:effectLst>
                  <a:glow rad="63500">
                    <a:schemeClr val="accent1">
                      <a:satMod val="175000"/>
                      <a:alpha val="40000"/>
                    </a:schemeClr>
                  </a:glow>
                  <a:outerShdw dist="50800" dir="1800000" algn="l">
                    <a:srgbClr val="000000">
                      <a:alpha val="38000"/>
                    </a:srgbClr>
                  </a:outerShdw>
                </a:effectLst>
                <a:latin typeface="Calibri" panose="020F0502020204030204" pitchFamily="34" charset="0"/>
                <a:ea typeface="Calibri" panose="020F0502020204030204" pitchFamily="34" charset="0"/>
                <a:cs typeface="Times New Roman" panose="02020603050405020304" pitchFamily="18" charset="0"/>
              </a:rPr>
              <a:t>LOVE</a:t>
            </a:r>
            <a:endParaRPr lang="en-GB" sz="3200" dirty="0"/>
          </a:p>
        </p:txBody>
      </p:sp>
      <p:sp>
        <p:nvSpPr>
          <p:cNvPr id="8" name="Rectangle 7"/>
          <p:cNvSpPr/>
          <p:nvPr/>
        </p:nvSpPr>
        <p:spPr>
          <a:xfrm>
            <a:off x="2111281" y="807198"/>
            <a:ext cx="5159673" cy="1446550"/>
          </a:xfrm>
          <a:prstGeom prst="rect">
            <a:avLst/>
          </a:prstGeom>
        </p:spPr>
        <p:txBody>
          <a:bodyPr wrap="square">
            <a:spAutoFit/>
          </a:bodyPr>
          <a:lstStyle/>
          <a:p>
            <a:pPr algn="ctr"/>
            <a:r>
              <a:rPr lang="en-GB" sz="8800" b="1" i="1" dirty="0" smtClean="0">
                <a:ln w="6731" cap="flat" cmpd="sng" algn="ctr">
                  <a:solidFill>
                    <a:srgbClr val="000000"/>
                  </a:solidFill>
                  <a:prstDash val="solid"/>
                  <a:round/>
                </a:ln>
                <a:solidFill>
                  <a:srgbClr val="FFFFFF"/>
                </a:solidFill>
                <a:effectLst>
                  <a:glow rad="63500">
                    <a:schemeClr val="accent1">
                      <a:satMod val="175000"/>
                      <a:alpha val="40000"/>
                    </a:schemeClr>
                  </a:glow>
                  <a:outerShdw dist="50800" dir="1800000" algn="l">
                    <a:srgbClr val="000000">
                      <a:alpha val="38000"/>
                    </a:srgbClr>
                  </a:outerShdw>
                </a:effectLst>
                <a:latin typeface="Calibri" panose="020F0502020204030204" pitchFamily="34" charset="0"/>
                <a:ea typeface="Calibri" panose="020F0502020204030204" pitchFamily="34" charset="0"/>
                <a:cs typeface="Times New Roman" panose="02020603050405020304" pitchFamily="18" charset="0"/>
              </a:rPr>
              <a:t>Friendship</a:t>
            </a:r>
            <a:endParaRPr lang="en-GB" sz="8800" dirty="0"/>
          </a:p>
        </p:txBody>
      </p:sp>
      <p:sp>
        <p:nvSpPr>
          <p:cNvPr id="9" name="Rectangle 3"/>
          <p:cNvSpPr>
            <a:spLocks noChangeArrowheads="1"/>
          </p:cNvSpPr>
          <p:nvPr/>
        </p:nvSpPr>
        <p:spPr bwMode="auto">
          <a:xfrm>
            <a:off x="-1855" y="2105625"/>
            <a:ext cx="9145855"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1" i="1" u="none" strike="noStrike" cap="none" normalizeH="0" baseline="0" dirty="0" smtClean="0">
              <a:ln>
                <a:noFill/>
              </a:ln>
              <a:solidFill>
                <a:schemeClr val="tx1"/>
              </a:solidFill>
              <a:effectLst/>
            </a:endParaRPr>
          </a:p>
          <a:p>
            <a:pPr lvl="0" algn="ctr" eaLnBrk="0" fontAlgn="base" hangingPunct="0">
              <a:spcBef>
                <a:spcPct val="0"/>
              </a:spcBef>
              <a:spcAft>
                <a:spcPct val="0"/>
              </a:spcAft>
            </a:pPr>
            <a:r>
              <a:rPr lang="en-GB" altLang="en-US" sz="2800" b="1" i="1" dirty="0" smtClean="0">
                <a:latin typeface="Arial" panose="020B0604020202020204" pitchFamily="34" charset="0"/>
              </a:rPr>
              <a:t>What’s so special about </a:t>
            </a:r>
            <a:r>
              <a:rPr lang="en-GB" altLang="en-US" sz="2800" b="1" i="1" dirty="0" smtClean="0">
                <a:latin typeface="Arial" panose="020B0604020202020204" pitchFamily="34" charset="0"/>
              </a:rPr>
              <a:t>friendship?</a:t>
            </a: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0" name="Rectangle 3"/>
          <p:cNvSpPr>
            <a:spLocks noChangeArrowheads="1"/>
          </p:cNvSpPr>
          <p:nvPr/>
        </p:nvSpPr>
        <p:spPr bwMode="auto">
          <a:xfrm>
            <a:off x="95535" y="3482397"/>
            <a:ext cx="2778576"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GB" altLang="en-US" sz="2400" i="1" dirty="0" smtClean="0">
                <a:solidFill>
                  <a:srgbClr val="00B050"/>
                </a:solidFill>
                <a:latin typeface="Arial" panose="020B0604020202020204" pitchFamily="34" charset="0"/>
              </a:rPr>
              <a:t>Is any friendship perfect?</a:t>
            </a:r>
            <a:endParaRPr kumimoji="0" lang="en-GB" altLang="en-US" sz="1600" i="0" u="none" strike="noStrike" cap="none" normalizeH="0" baseline="0" dirty="0" smtClean="0">
              <a:ln>
                <a:noFill/>
              </a:ln>
              <a:solidFill>
                <a:srgbClr val="00B050"/>
              </a:solidFill>
              <a:effectLst/>
              <a:latin typeface="Arial" panose="020B0604020202020204" pitchFamily="34" charset="0"/>
            </a:endParaRPr>
          </a:p>
        </p:txBody>
      </p:sp>
      <p:sp>
        <p:nvSpPr>
          <p:cNvPr id="11" name="Rectangle 3"/>
          <p:cNvSpPr>
            <a:spLocks noChangeArrowheads="1"/>
          </p:cNvSpPr>
          <p:nvPr/>
        </p:nvSpPr>
        <p:spPr bwMode="auto">
          <a:xfrm>
            <a:off x="2962490" y="3336730"/>
            <a:ext cx="3217163"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GB" altLang="en-US" sz="2400" i="1" dirty="0" smtClean="0">
                <a:solidFill>
                  <a:srgbClr val="00B050"/>
                </a:solidFill>
                <a:latin typeface="Arial" panose="020B0604020202020204" pitchFamily="34" charset="0"/>
              </a:rPr>
              <a:t>What do you value most about friendship?</a:t>
            </a:r>
            <a:endParaRPr kumimoji="0" lang="en-GB" altLang="en-US" sz="1600" i="0" u="none" strike="noStrike" cap="none" normalizeH="0" baseline="0" dirty="0" smtClean="0">
              <a:ln>
                <a:noFill/>
              </a:ln>
              <a:solidFill>
                <a:srgbClr val="00B050"/>
              </a:solidFill>
              <a:effectLst/>
              <a:latin typeface="Arial" panose="020B0604020202020204" pitchFamily="34" charset="0"/>
            </a:endParaRPr>
          </a:p>
        </p:txBody>
      </p:sp>
      <p:sp>
        <p:nvSpPr>
          <p:cNvPr id="12" name="Rectangle 3"/>
          <p:cNvSpPr>
            <a:spLocks noChangeArrowheads="1"/>
          </p:cNvSpPr>
          <p:nvPr/>
        </p:nvSpPr>
        <p:spPr bwMode="auto">
          <a:xfrm>
            <a:off x="6673759" y="3181306"/>
            <a:ext cx="2238234"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GB" altLang="en-US" sz="2400" i="1" dirty="0" smtClean="0">
                <a:solidFill>
                  <a:srgbClr val="00B050"/>
                </a:solidFill>
                <a:latin typeface="Arial" panose="020B0604020202020204" pitchFamily="34" charset="0"/>
              </a:rPr>
              <a:t>Do you choose your friends, or do they choose you?</a:t>
            </a:r>
            <a:endParaRPr kumimoji="0" lang="en-GB" altLang="en-US" sz="1600" i="0" u="none" strike="noStrike" cap="none" normalizeH="0" baseline="0" dirty="0" smtClean="0">
              <a:ln>
                <a:noFill/>
              </a:ln>
              <a:solidFill>
                <a:srgbClr val="00B050"/>
              </a:solidFill>
              <a:effectLst/>
              <a:latin typeface="Arial" panose="020B0604020202020204" pitchFamily="34" charset="0"/>
            </a:endParaRPr>
          </a:p>
        </p:txBody>
      </p:sp>
    </p:spTree>
    <p:extLst>
      <p:ext uri="{BB962C8B-B14F-4D97-AF65-F5344CB8AC3E}">
        <p14:creationId xmlns:p14="http://schemas.microsoft.com/office/powerpoint/2010/main" val="219228684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0208" y="227074"/>
            <a:ext cx="8670445" cy="6586418"/>
          </a:xfrm>
          <a:prstGeom prst="rect">
            <a:avLst/>
          </a:prstGeom>
          <a:noFill/>
        </p:spPr>
        <p:txBody>
          <a:bodyPr wrap="square" rtlCol="0">
            <a:spAutoFit/>
          </a:bodyPr>
          <a:lstStyle/>
          <a:p>
            <a:r>
              <a:rPr lang="en-US" dirty="0" smtClean="0"/>
              <a:t>Job 2 v 11-13 </a:t>
            </a:r>
            <a:r>
              <a:rPr lang="en-GB" dirty="0" smtClean="0"/>
              <a:t>– </a:t>
            </a:r>
            <a:r>
              <a:rPr lang="en-GB" dirty="0" smtClean="0"/>
              <a:t>Old </a:t>
            </a:r>
            <a:r>
              <a:rPr lang="en-GB" dirty="0"/>
              <a:t>Testament </a:t>
            </a:r>
            <a:r>
              <a:rPr lang="en-GB" dirty="0" smtClean="0"/>
              <a:t>(</a:t>
            </a:r>
            <a:r>
              <a:rPr lang="en-GB" b="1" dirty="0" smtClean="0"/>
              <a:t>The People of God</a:t>
            </a:r>
            <a:r>
              <a:rPr lang="en-GB" dirty="0" smtClean="0"/>
              <a:t>)</a:t>
            </a:r>
            <a:endParaRPr lang="en-GB" dirty="0"/>
          </a:p>
          <a:p>
            <a:r>
              <a:rPr lang="en-GB" sz="1600" b="1" dirty="0"/>
              <a:t> </a:t>
            </a:r>
            <a:endParaRPr lang="en-GB" sz="1600" dirty="0"/>
          </a:p>
          <a:p>
            <a:pPr algn="ctr"/>
            <a:r>
              <a:rPr lang="en-GB" sz="2400" dirty="0"/>
              <a:t>Now Job had three friends. They were </a:t>
            </a:r>
            <a:r>
              <a:rPr lang="en-GB" sz="2400" dirty="0" err="1"/>
              <a:t>Eliphaz</a:t>
            </a:r>
            <a:r>
              <a:rPr lang="en-GB" sz="2400" dirty="0"/>
              <a:t> the </a:t>
            </a:r>
            <a:r>
              <a:rPr lang="en-GB" sz="2400" dirty="0" err="1"/>
              <a:t>Temanite</a:t>
            </a:r>
            <a:r>
              <a:rPr lang="en-GB" sz="2400" dirty="0"/>
              <a:t>, </a:t>
            </a:r>
            <a:r>
              <a:rPr lang="en-GB" sz="2400" dirty="0" err="1"/>
              <a:t>Bildad</a:t>
            </a:r>
            <a:r>
              <a:rPr lang="en-GB" sz="2400" dirty="0"/>
              <a:t> the </a:t>
            </a:r>
            <a:r>
              <a:rPr lang="en-GB" sz="2400" dirty="0" err="1"/>
              <a:t>Shuhite</a:t>
            </a:r>
            <a:r>
              <a:rPr lang="en-GB" sz="2400" dirty="0"/>
              <a:t> and </a:t>
            </a:r>
            <a:r>
              <a:rPr lang="en-GB" sz="2400" dirty="0" err="1"/>
              <a:t>Zophar</a:t>
            </a:r>
            <a:r>
              <a:rPr lang="en-GB" sz="2400" dirty="0"/>
              <a:t> the </a:t>
            </a:r>
            <a:r>
              <a:rPr lang="en-GB" sz="2400" dirty="0" err="1"/>
              <a:t>Naamathite</a:t>
            </a:r>
            <a:r>
              <a:rPr lang="en-GB" sz="2400" dirty="0"/>
              <a:t>. These friends heard about the troubles that had happened to Job. So they agreed to meet and go see Job. They wanted to show him they were upset for him, too. And they wanted to comfort him. They saw Job from far away. But he looked so different they almost didn’t recognize him. They began to cry loudly. They tore their robes and put dirt on their heads to show how sad they were. Then they sat on the ground with Job seven days and seven nights. No one said a word to him. This was because they saw how much he was suffering.</a:t>
            </a:r>
            <a:endParaRPr lang="en-US" sz="2400" dirty="0"/>
          </a:p>
          <a:p>
            <a:endParaRPr lang="en-US" dirty="0" smtClean="0"/>
          </a:p>
          <a:p>
            <a:r>
              <a:rPr lang="en-US" dirty="0" smtClean="0"/>
              <a:t>Philippians 2 v 3-4 </a:t>
            </a:r>
            <a:r>
              <a:rPr lang="en-GB" dirty="0" smtClean="0"/>
              <a:t>– </a:t>
            </a:r>
            <a:r>
              <a:rPr lang="en-GB" dirty="0" smtClean="0"/>
              <a:t>New </a:t>
            </a:r>
            <a:r>
              <a:rPr lang="en-GB" dirty="0"/>
              <a:t>Testament (</a:t>
            </a:r>
            <a:r>
              <a:rPr lang="en-GB" b="1" dirty="0"/>
              <a:t>The </a:t>
            </a:r>
            <a:r>
              <a:rPr lang="en-GB" b="1" dirty="0" smtClean="0"/>
              <a:t>Kingdom </a:t>
            </a:r>
            <a:r>
              <a:rPr lang="en-GB" b="1" dirty="0"/>
              <a:t>of God</a:t>
            </a:r>
            <a:r>
              <a:rPr lang="en-GB" dirty="0"/>
              <a:t>)</a:t>
            </a:r>
          </a:p>
          <a:p>
            <a:pPr algn="ctr"/>
            <a:endParaRPr lang="en-US" sz="1600" dirty="0"/>
          </a:p>
          <a:p>
            <a:pPr algn="ctr"/>
            <a:r>
              <a:rPr lang="en-GB" sz="2400" dirty="0"/>
              <a:t>When you do things, do not let selfishness or pride be your guide. Be humble and give more honour to others than to yourselves. Do not be interested only in your own life, but be interested in the lives of others.</a:t>
            </a:r>
            <a:endParaRPr lang="en-US" sz="2400" dirty="0"/>
          </a:p>
        </p:txBody>
      </p:sp>
      <p:sp>
        <p:nvSpPr>
          <p:cNvPr id="8" name="Rectangle 7"/>
          <p:cNvSpPr/>
          <p:nvPr/>
        </p:nvSpPr>
        <p:spPr>
          <a:xfrm>
            <a:off x="231673" y="190500"/>
            <a:ext cx="8707080" cy="648161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525391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01189" y="4234727"/>
            <a:ext cx="1799463" cy="2399284"/>
          </a:xfrm>
          <a:prstGeom prst="rect">
            <a:avLst/>
          </a:prstGeom>
        </p:spPr>
      </p:pic>
      <p:sp>
        <p:nvSpPr>
          <p:cNvPr id="4" name="TextBox 3"/>
          <p:cNvSpPr txBox="1"/>
          <p:nvPr/>
        </p:nvSpPr>
        <p:spPr>
          <a:xfrm>
            <a:off x="245659" y="3526841"/>
            <a:ext cx="7410736" cy="2862322"/>
          </a:xfrm>
          <a:prstGeom prst="rect">
            <a:avLst/>
          </a:prstGeom>
          <a:noFill/>
        </p:spPr>
        <p:txBody>
          <a:bodyPr wrap="square" rtlCol="0">
            <a:spAutoFit/>
          </a:bodyPr>
          <a:lstStyle/>
          <a:p>
            <a:r>
              <a:rPr lang="en-GB" sz="2000" dirty="0">
                <a:solidFill>
                  <a:srgbClr val="0070C0"/>
                </a:solidFill>
              </a:rPr>
              <a:t>Dear heavenly Father,</a:t>
            </a:r>
          </a:p>
          <a:p>
            <a:r>
              <a:rPr lang="en-GB" sz="2000" dirty="0">
                <a:solidFill>
                  <a:srgbClr val="0070C0"/>
                </a:solidFill>
              </a:rPr>
              <a:t>We thank you for our friends.</a:t>
            </a:r>
          </a:p>
          <a:p>
            <a:r>
              <a:rPr lang="en-GB" sz="2000" dirty="0">
                <a:solidFill>
                  <a:srgbClr val="0070C0"/>
                </a:solidFill>
              </a:rPr>
              <a:t>Thank you for showing us why friendship is important and how to be a true friend.</a:t>
            </a:r>
          </a:p>
          <a:p>
            <a:r>
              <a:rPr lang="en-GB" sz="2000" dirty="0">
                <a:solidFill>
                  <a:srgbClr val="0070C0"/>
                </a:solidFill>
              </a:rPr>
              <a:t>Help us to be true friends who are humble, give more honour to others and take a greater interest in other people’s lives – more so than our own.</a:t>
            </a:r>
          </a:p>
          <a:p>
            <a:r>
              <a:rPr lang="en-GB" sz="2000" dirty="0">
                <a:solidFill>
                  <a:srgbClr val="0070C0"/>
                </a:solidFill>
              </a:rPr>
              <a:t>In Jesus’ name we pray,</a:t>
            </a:r>
          </a:p>
          <a:p>
            <a:r>
              <a:rPr lang="en-GB" sz="2000" dirty="0">
                <a:solidFill>
                  <a:srgbClr val="0070C0"/>
                </a:solidFill>
              </a:rPr>
              <a:t>Amen</a:t>
            </a:r>
            <a:endParaRPr lang="en-GB" sz="2000" dirty="0">
              <a:solidFill>
                <a:srgbClr val="0070C0"/>
              </a:solidFill>
            </a:endParaRPr>
          </a:p>
        </p:txBody>
      </p:sp>
      <p:sp>
        <p:nvSpPr>
          <p:cNvPr id="6" name="Rectangle 5"/>
          <p:cNvSpPr/>
          <p:nvPr/>
        </p:nvSpPr>
        <p:spPr>
          <a:xfrm>
            <a:off x="245658" y="190500"/>
            <a:ext cx="1969728" cy="584775"/>
          </a:xfrm>
          <a:prstGeom prst="rect">
            <a:avLst/>
          </a:prstGeom>
        </p:spPr>
        <p:txBody>
          <a:bodyPr wrap="square">
            <a:spAutoFit/>
          </a:bodyPr>
          <a:lstStyle/>
          <a:p>
            <a:r>
              <a:rPr lang="en-GB" sz="3200" b="1" i="1" dirty="0" smtClean="0">
                <a:ln w="6731" cap="flat" cmpd="sng" algn="ctr">
                  <a:solidFill>
                    <a:srgbClr val="000000"/>
                  </a:solidFill>
                  <a:prstDash val="solid"/>
                  <a:round/>
                </a:ln>
                <a:solidFill>
                  <a:srgbClr val="FFFFFF"/>
                </a:solidFill>
                <a:effectLst>
                  <a:glow rad="63500">
                    <a:schemeClr val="accent1">
                      <a:satMod val="175000"/>
                      <a:alpha val="40000"/>
                    </a:schemeClr>
                  </a:glow>
                  <a:outerShdw dist="50800" dir="1800000" algn="l">
                    <a:srgbClr val="000000">
                      <a:alpha val="38000"/>
                    </a:srgbClr>
                  </a:outerShdw>
                </a:effectLst>
                <a:latin typeface="Calibri" panose="020F0502020204030204" pitchFamily="34" charset="0"/>
                <a:ea typeface="Calibri" panose="020F0502020204030204" pitchFamily="34" charset="0"/>
                <a:cs typeface="Times New Roman" panose="02020603050405020304" pitchFamily="18" charset="0"/>
              </a:rPr>
              <a:t>Reflection</a:t>
            </a:r>
            <a:endParaRPr lang="en-GB" sz="3200" dirty="0"/>
          </a:p>
        </p:txBody>
      </p:sp>
      <p:sp>
        <p:nvSpPr>
          <p:cNvPr id="8" name="Rectangle 7"/>
          <p:cNvSpPr/>
          <p:nvPr/>
        </p:nvSpPr>
        <p:spPr>
          <a:xfrm>
            <a:off x="231673" y="190500"/>
            <a:ext cx="8707080" cy="648161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4629338" y="810487"/>
            <a:ext cx="4078405" cy="707886"/>
          </a:xfrm>
          <a:prstGeom prst="rect">
            <a:avLst/>
          </a:prstGeom>
          <a:noFill/>
        </p:spPr>
        <p:txBody>
          <a:bodyPr wrap="square" rtlCol="0">
            <a:spAutoFit/>
          </a:bodyPr>
          <a:lstStyle/>
          <a:p>
            <a:pPr algn="ctr"/>
            <a:r>
              <a:rPr lang="en-GB" sz="2000" b="1" dirty="0" smtClean="0">
                <a:solidFill>
                  <a:srgbClr val="00B050"/>
                </a:solidFill>
              </a:rPr>
              <a:t>What advice does the Bible give for how you should treat others.</a:t>
            </a:r>
            <a:endParaRPr lang="en-GB" sz="2000" b="1" dirty="0">
              <a:solidFill>
                <a:srgbClr val="00B050"/>
              </a:solidFill>
            </a:endParaRPr>
          </a:p>
        </p:txBody>
      </p:sp>
      <p:sp>
        <p:nvSpPr>
          <p:cNvPr id="12" name="TextBox 11"/>
          <p:cNvSpPr txBox="1"/>
          <p:nvPr/>
        </p:nvSpPr>
        <p:spPr>
          <a:xfrm>
            <a:off x="439003" y="806075"/>
            <a:ext cx="4078405" cy="707886"/>
          </a:xfrm>
          <a:prstGeom prst="rect">
            <a:avLst/>
          </a:prstGeom>
          <a:noFill/>
        </p:spPr>
        <p:txBody>
          <a:bodyPr wrap="square" rtlCol="0">
            <a:spAutoFit/>
          </a:bodyPr>
          <a:lstStyle/>
          <a:p>
            <a:r>
              <a:rPr lang="en-GB" sz="2000" b="1" dirty="0" smtClean="0">
                <a:solidFill>
                  <a:srgbClr val="00B050"/>
                </a:solidFill>
              </a:rPr>
              <a:t>In the first Bible reading, how did Job’s friends show friendship?</a:t>
            </a:r>
            <a:endParaRPr lang="en-GB" sz="2000" b="1" dirty="0">
              <a:solidFill>
                <a:srgbClr val="00B050"/>
              </a:solidFill>
            </a:endParaRPr>
          </a:p>
        </p:txBody>
      </p:sp>
      <p:sp>
        <p:nvSpPr>
          <p:cNvPr id="13" name="TextBox 12"/>
          <p:cNvSpPr txBox="1"/>
          <p:nvPr/>
        </p:nvSpPr>
        <p:spPr>
          <a:xfrm>
            <a:off x="439002" y="2780478"/>
            <a:ext cx="3614383" cy="707886"/>
          </a:xfrm>
          <a:prstGeom prst="rect">
            <a:avLst/>
          </a:prstGeom>
          <a:noFill/>
        </p:spPr>
        <p:txBody>
          <a:bodyPr wrap="square" rtlCol="0">
            <a:spAutoFit/>
          </a:bodyPr>
          <a:lstStyle/>
          <a:p>
            <a:pPr algn="ctr"/>
            <a:r>
              <a:rPr lang="en-GB" sz="2000" b="1" dirty="0" smtClean="0">
                <a:solidFill>
                  <a:srgbClr val="00B050"/>
                </a:solidFill>
              </a:rPr>
              <a:t>What is the most important factor in a friendship?</a:t>
            </a:r>
            <a:endParaRPr lang="en-GB" sz="2000" b="1" dirty="0">
              <a:solidFill>
                <a:srgbClr val="00B050"/>
              </a:solidFill>
            </a:endParaRPr>
          </a:p>
        </p:txBody>
      </p:sp>
      <p:sp>
        <p:nvSpPr>
          <p:cNvPr id="16" name="TextBox 15"/>
          <p:cNvSpPr txBox="1"/>
          <p:nvPr/>
        </p:nvSpPr>
        <p:spPr>
          <a:xfrm>
            <a:off x="450842" y="1622894"/>
            <a:ext cx="8449809" cy="1015663"/>
          </a:xfrm>
          <a:prstGeom prst="rect">
            <a:avLst/>
          </a:prstGeom>
          <a:noFill/>
        </p:spPr>
        <p:txBody>
          <a:bodyPr wrap="square" rtlCol="0">
            <a:spAutoFit/>
          </a:bodyPr>
          <a:lstStyle/>
          <a:p>
            <a:r>
              <a:rPr lang="en-GB" sz="2000" b="1" dirty="0" smtClean="0">
                <a:solidFill>
                  <a:srgbClr val="00B050"/>
                </a:solidFill>
              </a:rPr>
              <a:t>It makes sense, that if we follow the Bible’s advice, then as Zig </a:t>
            </a:r>
            <a:r>
              <a:rPr lang="en-GB" sz="2000" b="1" dirty="0" err="1" smtClean="0">
                <a:solidFill>
                  <a:srgbClr val="00B050"/>
                </a:solidFill>
              </a:rPr>
              <a:t>Ziglar</a:t>
            </a:r>
            <a:r>
              <a:rPr lang="en-GB" sz="2000" b="1" dirty="0" smtClean="0">
                <a:solidFill>
                  <a:srgbClr val="00B050"/>
                </a:solidFill>
              </a:rPr>
              <a:t> said,</a:t>
            </a:r>
          </a:p>
          <a:p>
            <a:r>
              <a:rPr lang="en-US" sz="2000" b="1" dirty="0">
                <a:solidFill>
                  <a:srgbClr val="00B050"/>
                </a:solidFill>
              </a:rPr>
              <a:t>“</a:t>
            </a:r>
            <a:r>
              <a:rPr lang="en-US" sz="2000" i="1" dirty="0">
                <a:solidFill>
                  <a:schemeClr val="accent6">
                    <a:lumMod val="50000"/>
                  </a:schemeClr>
                </a:solidFill>
              </a:rPr>
              <a:t>If you go looking for a friend, you’re going to find they’re very scarce. If you go out to be a friend, you’ll find them everywhere</a:t>
            </a:r>
            <a:r>
              <a:rPr lang="en-US" sz="2000" dirty="0">
                <a:solidFill>
                  <a:schemeClr val="accent6">
                    <a:lumMod val="50000"/>
                  </a:schemeClr>
                </a:solidFill>
              </a:rPr>
              <a:t>.</a:t>
            </a:r>
            <a:r>
              <a:rPr lang="en-US" sz="2000" b="1" dirty="0">
                <a:solidFill>
                  <a:srgbClr val="00B050"/>
                </a:solidFill>
              </a:rPr>
              <a:t>”</a:t>
            </a:r>
            <a:endParaRPr lang="en-GB" sz="2000" b="1" dirty="0">
              <a:solidFill>
                <a:srgbClr val="00B050"/>
              </a:solidFill>
            </a:endParaRPr>
          </a:p>
        </p:txBody>
      </p:sp>
      <p:sp>
        <p:nvSpPr>
          <p:cNvPr id="17" name="TextBox 16"/>
          <p:cNvSpPr txBox="1"/>
          <p:nvPr/>
        </p:nvSpPr>
        <p:spPr>
          <a:xfrm>
            <a:off x="4940490" y="2780478"/>
            <a:ext cx="3767253" cy="400110"/>
          </a:xfrm>
          <a:prstGeom prst="rect">
            <a:avLst/>
          </a:prstGeom>
          <a:noFill/>
        </p:spPr>
        <p:txBody>
          <a:bodyPr wrap="square" rtlCol="0">
            <a:spAutoFit/>
          </a:bodyPr>
          <a:lstStyle/>
          <a:p>
            <a:r>
              <a:rPr lang="en-GB" sz="2000" b="1" dirty="0" smtClean="0">
                <a:solidFill>
                  <a:srgbClr val="00B050"/>
                </a:solidFill>
              </a:rPr>
              <a:t>How will you get better friends?</a:t>
            </a:r>
            <a:endParaRPr lang="en-GB" sz="2000" b="1" dirty="0">
              <a:solidFill>
                <a:srgbClr val="00B050"/>
              </a:solidFill>
            </a:endParaRPr>
          </a:p>
        </p:txBody>
      </p:sp>
    </p:spTree>
    <p:extLst>
      <p:ext uri="{BB962C8B-B14F-4D97-AF65-F5344CB8AC3E}">
        <p14:creationId xmlns:p14="http://schemas.microsoft.com/office/powerpoint/2010/main" val="302640479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396</TotalTime>
  <Words>287</Words>
  <Application>Microsoft Office PowerPoint</Application>
  <PresentationFormat>On-screen Show (4:3)</PresentationFormat>
  <Paragraphs>35</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Times New Roman</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michael rawding</dc:creator>
  <cp:lastModifiedBy>User</cp:lastModifiedBy>
  <cp:revision>26</cp:revision>
  <dcterms:created xsi:type="dcterms:W3CDTF">2019-09-05T06:08:15Z</dcterms:created>
  <dcterms:modified xsi:type="dcterms:W3CDTF">2023-02-02T21:06:14Z</dcterms:modified>
</cp:coreProperties>
</file>