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57" r:id="rId4"/>
    <p:sldId id="258"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0" autoAdjust="0"/>
    <p:restoredTop sz="94660"/>
  </p:normalViewPr>
  <p:slideViewPr>
    <p:cSldViewPr snapToGrid="0">
      <p:cViewPr varScale="1">
        <p:scale>
          <a:sx n="70" d="100"/>
          <a:sy n="70" d="100"/>
        </p:scale>
        <p:origin x="132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ACF2882-6A12-4D0A-B6CE-5A6330D33B0C}"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413613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F2882-6A12-4D0A-B6CE-5A6330D33B0C}"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1377751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F2882-6A12-4D0A-B6CE-5A6330D33B0C}"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7646702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ACF2882-6A12-4D0A-B6CE-5A6330D33B0C}" type="datetimeFigureOut">
              <a:rPr lang="en-GB" smtClean="0"/>
              <a:t>02/02/2023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259405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ACF2882-6A12-4D0A-B6CE-5A6330D33B0C}" type="datetimeFigureOut">
              <a:rPr lang="en-GB" smtClean="0"/>
              <a:t>02/02/2023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643235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ACF2882-6A12-4D0A-B6CE-5A6330D33B0C}" type="datetimeFigureOut">
              <a:rPr lang="en-GB" smtClean="0"/>
              <a:t>02/02/2023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4292111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CF2882-6A12-4D0A-B6CE-5A6330D33B0C}" type="datetimeFigureOut">
              <a:rPr lang="en-GB" smtClean="0"/>
              <a:t>02/02/2023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1031337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CF2882-6A12-4D0A-B6CE-5A6330D33B0C}" type="datetimeFigureOut">
              <a:rPr lang="en-GB" smtClean="0"/>
              <a:t>02/02/2023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17669680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CF2882-6A12-4D0A-B6CE-5A6330D33B0C}" type="datetimeFigureOut">
              <a:rPr lang="en-GB" smtClean="0"/>
              <a:t>02/02/2023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4096055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F2882-6A12-4D0A-B6CE-5A6330D33B0C}"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949379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F2882-6A12-4D0A-B6CE-5A6330D33B0C}"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90708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CF2882-6A12-4D0A-B6CE-5A6330D33B0C}" type="datetimeFigureOut">
              <a:rPr lang="en-GB" smtClean="0"/>
              <a:t>02/02/2023</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7D2732-F415-49BE-9E20-72DE42257D4E}" type="slidenum">
              <a:rPr lang="en-GB" smtClean="0"/>
              <a:t>‹#›</a:t>
            </a:fld>
            <a:endParaRPr lang="en-GB"/>
          </a:p>
        </p:txBody>
      </p:sp>
    </p:spTree>
    <p:extLst>
      <p:ext uri="{BB962C8B-B14F-4D97-AF65-F5344CB8AC3E}">
        <p14:creationId xmlns:p14="http://schemas.microsoft.com/office/powerpoint/2010/main" val="31697723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0" y="5211711"/>
            <a:ext cx="9144000" cy="1366069"/>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R="0" lvl="0" algn="ctr" defTabSz="914400" rtl="0" eaLnBrk="0" fontAlgn="base" latinLnBrk="0" hangingPunct="0">
              <a:lnSpc>
                <a:spcPct val="100000"/>
              </a:lnSpc>
              <a:spcBef>
                <a:spcPct val="0"/>
              </a:spcBef>
              <a:spcAft>
                <a:spcPct val="0"/>
              </a:spcAft>
              <a:buClrTx/>
              <a:buSzTx/>
              <a:buFontTx/>
              <a:buNone/>
              <a:tabLst/>
            </a:pPr>
            <a:r>
              <a:rPr kumimoji="0" lang="en-GB" altLang="en-US" sz="1550" b="1"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Vision</a:t>
            </a:r>
            <a:r>
              <a:rPr kumimoji="0" lang="en-GB" altLang="en-US" sz="1550" b="0"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 - In our school we love deeply, respecting everyone and treating them with dignity;</a:t>
            </a:r>
            <a:endParaRPr kumimoji="0" lang="en-GB" altLang="en-US" sz="1550" b="0" i="0" u="none" strike="noStrike" cap="none" normalizeH="0" baseline="0" dirty="0" smtClean="0">
              <a:ln>
                <a:noFill/>
              </a:ln>
              <a:solidFill>
                <a:schemeClr val="tx1"/>
              </a:solidFill>
              <a:effectLst/>
            </a:endParaRPr>
          </a:p>
          <a:p>
            <a:pPr marR="0" lvl="0" algn="ctr" defTabSz="914400" rtl="0" eaLnBrk="0" fontAlgn="base" latinLnBrk="0" hangingPunct="0">
              <a:lnSpc>
                <a:spcPct val="100000"/>
              </a:lnSpc>
              <a:spcBef>
                <a:spcPct val="0"/>
              </a:spcBef>
              <a:spcAft>
                <a:spcPct val="0"/>
              </a:spcAft>
              <a:buClrTx/>
              <a:buSzTx/>
              <a:buFontTx/>
              <a:buNone/>
              <a:tabLst/>
            </a:pPr>
            <a:r>
              <a:rPr kumimoji="0" lang="en-GB" altLang="en-US" sz="1550" b="0"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we aspire with confidence, working hard and embracing challenge and</a:t>
            </a:r>
            <a:endParaRPr kumimoji="0" lang="en-GB" altLang="en-US" sz="155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550" b="0"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we serve God and the community, following the example of Jesus, to create a better world.</a:t>
            </a:r>
            <a:endParaRPr kumimoji="0" lang="en-GB" altLang="en-US" sz="155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550" b="1"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Calibri" panose="020F0502020204030204" pitchFamily="34" charset="0"/>
              </a:rPr>
              <a:t>Ephesians 5:2 (NLT)</a:t>
            </a:r>
            <a:endParaRPr kumimoji="0" lang="en-GB" altLang="en-US" sz="155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550" b="0" i="1" u="none" strike="noStrike" cap="none" normalizeH="0" baseline="0" dirty="0" smtClean="0">
                <a:ln>
                  <a:noFill/>
                </a:ln>
                <a:solidFill>
                  <a:srgbClr val="C00000"/>
                </a:solidFill>
                <a:effectLst/>
                <a:latin typeface="Calibri" panose="020F0502020204030204" pitchFamily="34" charset="0"/>
                <a:ea typeface="Calibri" panose="020F0502020204030204" pitchFamily="34" charset="0"/>
                <a:cs typeface="Calibri" panose="020F0502020204030204" pitchFamily="34" charset="0"/>
              </a:rPr>
              <a:t>“Live a life filled with love, following the example of Christ. He loved us and offered himself as a sacrifice for us”</a:t>
            </a:r>
            <a:endParaRPr kumimoji="0" lang="en-GB" altLang="en-US" sz="1550" b="0" i="0" u="none" strike="noStrike" cap="none" normalizeH="0" baseline="0" dirty="0" smtClean="0">
              <a:ln>
                <a:noFill/>
              </a:ln>
              <a:solidFill>
                <a:schemeClr val="tx1"/>
              </a:solidFill>
              <a:effectLst/>
              <a:latin typeface="Arial" panose="020B0604020202020204" pitchFamily="34" charset="0"/>
            </a:endParaRPr>
          </a:p>
        </p:txBody>
      </p:sp>
      <p:sp>
        <p:nvSpPr>
          <p:cNvPr id="6" name="Rectangle 3"/>
          <p:cNvSpPr>
            <a:spLocks noChangeArrowheads="1"/>
          </p:cNvSpPr>
          <p:nvPr/>
        </p:nvSpPr>
        <p:spPr bwMode="auto">
          <a:xfrm>
            <a:off x="339213" y="49458"/>
            <a:ext cx="1620957"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1" i="1"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1" i="1" u="none" strike="noStrike" cap="none" normalizeH="0" baseline="0" dirty="0" smtClean="0">
                <a:ln>
                  <a:noFill/>
                </a:ln>
                <a:solidFill>
                  <a:schemeClr val="tx1"/>
                </a:solidFill>
                <a:effectLst/>
                <a:latin typeface="Arial" panose="020B0604020202020204" pitchFamily="34" charset="0"/>
              </a:rPr>
              <a:t>Spring</a:t>
            </a:r>
            <a:r>
              <a:rPr kumimoji="0" lang="en-GB" altLang="en-US" sz="2800" b="1" i="1" u="none" strike="noStrike" cap="none" normalizeH="0" dirty="0" smtClean="0">
                <a:ln>
                  <a:noFill/>
                </a:ln>
                <a:solidFill>
                  <a:schemeClr val="tx1"/>
                </a:solidFill>
                <a:effectLst/>
                <a:latin typeface="Arial" panose="020B0604020202020204" pitchFamily="34" charset="0"/>
              </a:rPr>
              <a:t> 2</a:t>
            </a:r>
            <a:endParaRPr kumimoji="0" lang="en-GB" altLang="en-US" sz="3600" b="1" i="1" u="none" strike="noStrike" cap="none" normalizeH="0" baseline="0" dirty="0" smtClean="0">
              <a:ln>
                <a:noFill/>
              </a:ln>
              <a:solidFill>
                <a:srgbClr val="FFFFFF"/>
              </a:solidFill>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200" b="1" i="1" u="none" strike="noStrike" cap="none" normalizeH="0" baseline="0" dirty="0" smtClean="0">
                <a:ln>
                  <a:noFill/>
                </a:ln>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LOVE</a:t>
            </a:r>
            <a:r>
              <a:rPr kumimoji="0" lang="en-GB" altLang="en-US" sz="800" b="0" i="0" u="none" strike="noStrike" cap="none" normalizeH="0" baseline="0" dirty="0" smtClean="0">
                <a:ln>
                  <a:noFill/>
                </a:ln>
                <a:solidFill>
                  <a:schemeClr val="tx1"/>
                </a:solidFill>
                <a:effectLst/>
                <a:latin typeface="Arial" panose="020B0604020202020204" pitchFamily="34" charset="0"/>
              </a:rPr>
              <a:t> </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7" name="Rectangle 6"/>
          <p:cNvSpPr/>
          <p:nvPr/>
        </p:nvSpPr>
        <p:spPr>
          <a:xfrm>
            <a:off x="2111282" y="286055"/>
            <a:ext cx="3375118" cy="584775"/>
          </a:xfrm>
          <a:prstGeom prst="rect">
            <a:avLst/>
          </a:prstGeom>
        </p:spPr>
        <p:txBody>
          <a:bodyPr wrap="square">
            <a:spAutoFit/>
          </a:bodyPr>
          <a:lstStyle/>
          <a:p>
            <a:r>
              <a:rPr lang="en-GB" sz="3200" b="1" i="1" dirty="0" smtClean="0">
                <a:ln w="6731" cap="flat" cmpd="sng" algn="ctr">
                  <a:solidFill>
                    <a:srgbClr val="000000"/>
                  </a:solidFill>
                  <a:prstDash val="solid"/>
                  <a:round/>
                </a:ln>
                <a:solidFill>
                  <a:srgbClr val="FFFFFF"/>
                </a:solidFill>
                <a:effectLst>
                  <a:glow rad="63500">
                    <a:schemeClr val="accent1">
                      <a:satMod val="175000"/>
                      <a:alpha val="40000"/>
                    </a:schemeClr>
                  </a:glow>
                  <a:outerShdw dist="50800" dir="1800000" algn="l">
                    <a:srgbClr val="000000">
                      <a:alpha val="38000"/>
                    </a:srgbClr>
                  </a:outerShdw>
                </a:effectLst>
                <a:latin typeface="Calibri" panose="020F0502020204030204" pitchFamily="34" charset="0"/>
                <a:ea typeface="Calibri" panose="020F0502020204030204" pitchFamily="34" charset="0"/>
                <a:cs typeface="Times New Roman" panose="02020603050405020304" pitchFamily="18" charset="0"/>
              </a:rPr>
              <a:t>LOVE</a:t>
            </a:r>
            <a:endParaRPr lang="en-GB" sz="3200" dirty="0"/>
          </a:p>
        </p:txBody>
      </p:sp>
      <p:sp>
        <p:nvSpPr>
          <p:cNvPr id="8" name="Rectangle 7"/>
          <p:cNvSpPr/>
          <p:nvPr/>
        </p:nvSpPr>
        <p:spPr>
          <a:xfrm>
            <a:off x="2111281" y="807198"/>
            <a:ext cx="5159673" cy="1446550"/>
          </a:xfrm>
          <a:prstGeom prst="rect">
            <a:avLst/>
          </a:prstGeom>
        </p:spPr>
        <p:txBody>
          <a:bodyPr wrap="square">
            <a:spAutoFit/>
          </a:bodyPr>
          <a:lstStyle/>
          <a:p>
            <a:pPr algn="ctr"/>
            <a:r>
              <a:rPr lang="en-GB" sz="8800" b="1" i="1" dirty="0" smtClean="0">
                <a:ln w="6731" cap="flat" cmpd="sng" algn="ctr">
                  <a:solidFill>
                    <a:srgbClr val="000000"/>
                  </a:solidFill>
                  <a:prstDash val="solid"/>
                  <a:round/>
                </a:ln>
                <a:solidFill>
                  <a:srgbClr val="FFFFFF"/>
                </a:solidFill>
                <a:effectLst>
                  <a:glow rad="63500">
                    <a:schemeClr val="accent1">
                      <a:satMod val="175000"/>
                      <a:alpha val="40000"/>
                    </a:schemeClr>
                  </a:glow>
                  <a:outerShdw dist="50800" dir="1800000" algn="l">
                    <a:srgbClr val="000000">
                      <a:alpha val="38000"/>
                    </a:srgbClr>
                  </a:outerShdw>
                </a:effectLst>
                <a:latin typeface="Calibri" panose="020F0502020204030204" pitchFamily="34" charset="0"/>
                <a:ea typeface="Calibri" panose="020F0502020204030204" pitchFamily="34" charset="0"/>
                <a:cs typeface="Times New Roman" panose="02020603050405020304" pitchFamily="18" charset="0"/>
              </a:rPr>
              <a:t>Healing</a:t>
            </a:r>
            <a:endParaRPr lang="en-GB" sz="8800" dirty="0"/>
          </a:p>
        </p:txBody>
      </p:sp>
      <p:sp>
        <p:nvSpPr>
          <p:cNvPr id="9" name="Rectangle 3"/>
          <p:cNvSpPr>
            <a:spLocks noChangeArrowheads="1"/>
          </p:cNvSpPr>
          <p:nvPr/>
        </p:nvSpPr>
        <p:spPr bwMode="auto">
          <a:xfrm>
            <a:off x="-1855" y="2105625"/>
            <a:ext cx="9145855"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1" i="1" u="none" strike="noStrike" cap="none" normalizeH="0" baseline="0" dirty="0" smtClean="0">
              <a:ln>
                <a:noFill/>
              </a:ln>
              <a:solidFill>
                <a:schemeClr val="tx1"/>
              </a:solidFill>
              <a:effectLst/>
            </a:endParaRPr>
          </a:p>
          <a:p>
            <a:pPr lvl="0" algn="ctr" eaLnBrk="0" fontAlgn="base" hangingPunct="0">
              <a:spcBef>
                <a:spcPct val="0"/>
              </a:spcBef>
              <a:spcAft>
                <a:spcPct val="0"/>
              </a:spcAft>
            </a:pPr>
            <a:r>
              <a:rPr lang="en-GB" altLang="en-US" sz="2800" b="1" i="1" dirty="0" smtClean="0">
                <a:latin typeface="Arial" panose="020B0604020202020204" pitchFamily="34" charset="0"/>
              </a:rPr>
              <a:t>When does healing come?</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0" name="Rectangle 3"/>
          <p:cNvSpPr>
            <a:spLocks noChangeArrowheads="1"/>
          </p:cNvSpPr>
          <p:nvPr/>
        </p:nvSpPr>
        <p:spPr bwMode="auto">
          <a:xfrm>
            <a:off x="95535" y="3667063"/>
            <a:ext cx="277857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400" i="1" dirty="0" smtClean="0">
                <a:solidFill>
                  <a:srgbClr val="00B050"/>
                </a:solidFill>
                <a:latin typeface="Arial" panose="020B0604020202020204" pitchFamily="34" charset="0"/>
              </a:rPr>
              <a:t>Why might it hurt?</a:t>
            </a:r>
            <a:endParaRPr kumimoji="0" lang="en-GB" altLang="en-US" sz="1600" i="0" u="none" strike="noStrike" cap="none" normalizeH="0" baseline="0" dirty="0" smtClean="0">
              <a:ln>
                <a:noFill/>
              </a:ln>
              <a:solidFill>
                <a:srgbClr val="00B050"/>
              </a:solidFill>
              <a:effectLst/>
              <a:latin typeface="Arial" panose="020B0604020202020204" pitchFamily="34" charset="0"/>
            </a:endParaRPr>
          </a:p>
        </p:txBody>
      </p:sp>
      <p:sp>
        <p:nvSpPr>
          <p:cNvPr id="11" name="Rectangle 3"/>
          <p:cNvSpPr>
            <a:spLocks noChangeArrowheads="1"/>
          </p:cNvSpPr>
          <p:nvPr/>
        </p:nvSpPr>
        <p:spPr bwMode="auto">
          <a:xfrm>
            <a:off x="3181787" y="3482397"/>
            <a:ext cx="277857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400" i="1" dirty="0" smtClean="0">
                <a:solidFill>
                  <a:srgbClr val="00B050"/>
                </a:solidFill>
                <a:latin typeface="Arial" panose="020B0604020202020204" pitchFamily="34" charset="0"/>
              </a:rPr>
              <a:t>What do we have to do to get better?</a:t>
            </a:r>
            <a:endParaRPr kumimoji="0" lang="en-GB" altLang="en-US" sz="1600" i="0" u="none" strike="noStrike" cap="none" normalizeH="0" baseline="0" dirty="0" smtClean="0">
              <a:ln>
                <a:noFill/>
              </a:ln>
              <a:solidFill>
                <a:srgbClr val="00B050"/>
              </a:solidFill>
              <a:effectLst/>
              <a:latin typeface="Arial" panose="020B0604020202020204" pitchFamily="34" charset="0"/>
            </a:endParaRPr>
          </a:p>
        </p:txBody>
      </p:sp>
      <p:sp>
        <p:nvSpPr>
          <p:cNvPr id="12" name="Rectangle 3"/>
          <p:cNvSpPr>
            <a:spLocks noChangeArrowheads="1"/>
          </p:cNvSpPr>
          <p:nvPr/>
        </p:nvSpPr>
        <p:spPr bwMode="auto">
          <a:xfrm>
            <a:off x="6268040" y="3297731"/>
            <a:ext cx="2778576"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400" i="1" dirty="0" smtClean="0">
                <a:solidFill>
                  <a:srgbClr val="00B050"/>
                </a:solidFill>
                <a:latin typeface="Arial" panose="020B0604020202020204" pitchFamily="34" charset="0"/>
              </a:rPr>
              <a:t>Who can stop us from getting better?</a:t>
            </a:r>
            <a:endParaRPr kumimoji="0" lang="en-GB" altLang="en-US" sz="1600" i="0" u="none" strike="noStrike" cap="none" normalizeH="0" baseline="0" dirty="0" smtClean="0">
              <a:ln>
                <a:noFill/>
              </a:ln>
              <a:solidFill>
                <a:srgbClr val="00B050"/>
              </a:solidFill>
              <a:effectLst/>
              <a:latin typeface="Arial" panose="020B0604020202020204" pitchFamily="34" charset="0"/>
            </a:endParaRPr>
          </a:p>
        </p:txBody>
      </p:sp>
    </p:spTree>
    <p:extLst>
      <p:ext uri="{BB962C8B-B14F-4D97-AF65-F5344CB8AC3E}">
        <p14:creationId xmlns:p14="http://schemas.microsoft.com/office/powerpoint/2010/main" val="21922868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0208" y="227074"/>
            <a:ext cx="8670445" cy="5878532"/>
          </a:xfrm>
          <a:prstGeom prst="rect">
            <a:avLst/>
          </a:prstGeom>
          <a:noFill/>
        </p:spPr>
        <p:txBody>
          <a:bodyPr wrap="square" rtlCol="0">
            <a:spAutoFit/>
          </a:bodyPr>
          <a:lstStyle/>
          <a:p>
            <a:r>
              <a:rPr lang="en-US" dirty="0" smtClean="0"/>
              <a:t>2 Kings 5 v 1-14 </a:t>
            </a:r>
            <a:r>
              <a:rPr lang="en-GB" dirty="0" smtClean="0"/>
              <a:t>– Old </a:t>
            </a:r>
            <a:r>
              <a:rPr lang="en-GB" dirty="0"/>
              <a:t>Testament </a:t>
            </a:r>
            <a:r>
              <a:rPr lang="en-GB" dirty="0" smtClean="0"/>
              <a:t>(</a:t>
            </a:r>
            <a:r>
              <a:rPr lang="en-GB" b="1" dirty="0" smtClean="0"/>
              <a:t>The People of God</a:t>
            </a:r>
            <a:r>
              <a:rPr lang="en-GB" dirty="0" smtClean="0"/>
              <a:t>)</a:t>
            </a:r>
            <a:endParaRPr lang="en-GB" dirty="0"/>
          </a:p>
          <a:p>
            <a:r>
              <a:rPr lang="en-GB" b="1" dirty="0"/>
              <a:t> </a:t>
            </a:r>
            <a:endParaRPr lang="en-GB" dirty="0"/>
          </a:p>
          <a:p>
            <a:pPr algn="ctr"/>
            <a:r>
              <a:rPr lang="en-GB" sz="2000" dirty="0" err="1"/>
              <a:t>Naaman</a:t>
            </a:r>
            <a:r>
              <a:rPr lang="en-GB" sz="2000" dirty="0"/>
              <a:t> was commander of the army of the king of Aram. He was a great man to his master. He had much honour because the Lord had used him to give victory to Aram. He was a mighty and brave man. But he had a harmful skin disease.</a:t>
            </a:r>
          </a:p>
          <a:p>
            <a:pPr algn="ctr"/>
            <a:r>
              <a:rPr lang="en-GB" sz="2000" dirty="0"/>
              <a:t>The </a:t>
            </a:r>
            <a:r>
              <a:rPr lang="en-GB" sz="2000" dirty="0" err="1"/>
              <a:t>Arameans</a:t>
            </a:r>
            <a:r>
              <a:rPr lang="en-GB" sz="2000" dirty="0"/>
              <a:t> had gone out to steal from the Israelites. And they had taken a little girl as a captive from Israel. This little girl served </a:t>
            </a:r>
            <a:r>
              <a:rPr lang="en-GB" sz="2000" dirty="0" err="1"/>
              <a:t>Naaman’s</a:t>
            </a:r>
            <a:r>
              <a:rPr lang="en-GB" sz="2000" dirty="0"/>
              <a:t> wife. </a:t>
            </a:r>
            <a:r>
              <a:rPr lang="en-GB" sz="2000" dirty="0" smtClean="0"/>
              <a:t>She </a:t>
            </a:r>
            <a:r>
              <a:rPr lang="en-GB" sz="2000" dirty="0"/>
              <a:t>said to her mistress, “I wish that my master would meet the prophet who lives in Samaria. He would heal </a:t>
            </a:r>
            <a:r>
              <a:rPr lang="en-GB" sz="2000" dirty="0" err="1"/>
              <a:t>Naaman</a:t>
            </a:r>
            <a:r>
              <a:rPr lang="en-GB" sz="2000" dirty="0"/>
              <a:t> of his disease.”</a:t>
            </a:r>
          </a:p>
          <a:p>
            <a:pPr algn="ctr"/>
            <a:r>
              <a:rPr lang="en-GB" sz="2000" dirty="0" err="1"/>
              <a:t>Naaman</a:t>
            </a:r>
            <a:r>
              <a:rPr lang="en-GB" sz="2000" dirty="0"/>
              <a:t> went to the king. He told him what the girl from Israel had said. </a:t>
            </a:r>
            <a:r>
              <a:rPr lang="en-GB" sz="2000" dirty="0" smtClean="0"/>
              <a:t>The </a:t>
            </a:r>
            <a:r>
              <a:rPr lang="en-GB" sz="2000" dirty="0"/>
              <a:t>king of Aram said, “Go now. And I will send a letter to the king of Israel.” So </a:t>
            </a:r>
            <a:r>
              <a:rPr lang="en-GB" sz="2000" dirty="0" err="1"/>
              <a:t>Naaman</a:t>
            </a:r>
            <a:r>
              <a:rPr lang="en-GB" sz="2000" dirty="0"/>
              <a:t> left and took about 750 pounds of silver. He also took about 150 pounds of gold and ten changes of clothes with him. He brought the letter to the king of Israel. It read, “I am sending my servant </a:t>
            </a:r>
            <a:r>
              <a:rPr lang="en-GB" sz="2000" dirty="0" err="1"/>
              <a:t>Naaman</a:t>
            </a:r>
            <a:r>
              <a:rPr lang="en-GB" sz="2000" dirty="0"/>
              <a:t> to you. I’m sending him so you can heal him of his skin disease.”</a:t>
            </a:r>
          </a:p>
          <a:p>
            <a:pPr algn="ctr"/>
            <a:r>
              <a:rPr lang="en-GB" sz="2000" dirty="0"/>
              <a:t>The king of Israel read the letter. Then he tore his clothes to show how upset he was. He said, “I’m not God! I can’t kill and make alive again! Why does this man send someone with a harmful skin disease for me to heal? You can see that the king of Aram is trying to start trouble with me</a:t>
            </a:r>
            <a:r>
              <a:rPr lang="en-GB" sz="2000" dirty="0" smtClean="0"/>
              <a:t>!”</a:t>
            </a:r>
            <a:endParaRPr lang="en-GB" sz="2000" dirty="0"/>
          </a:p>
        </p:txBody>
      </p:sp>
      <p:sp>
        <p:nvSpPr>
          <p:cNvPr id="8" name="Rectangle 7"/>
          <p:cNvSpPr/>
          <p:nvPr/>
        </p:nvSpPr>
        <p:spPr>
          <a:xfrm>
            <a:off x="231673" y="190500"/>
            <a:ext cx="8707080" cy="648161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405973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0208" y="227074"/>
            <a:ext cx="8670445" cy="5632311"/>
          </a:xfrm>
          <a:prstGeom prst="rect">
            <a:avLst/>
          </a:prstGeom>
          <a:noFill/>
        </p:spPr>
        <p:txBody>
          <a:bodyPr wrap="square" rtlCol="0">
            <a:spAutoFit/>
          </a:bodyPr>
          <a:lstStyle/>
          <a:p>
            <a:pPr algn="ctr"/>
            <a:r>
              <a:rPr lang="en-GB" sz="2000" dirty="0"/>
              <a:t>Elisha, the man of God, heard that the king of Israel had torn his clothes. So he sent a message to the king. It said, “Why have you become so upset that you tore your clothes? Let </a:t>
            </a:r>
            <a:r>
              <a:rPr lang="en-GB" sz="2000" dirty="0" err="1"/>
              <a:t>Naaman</a:t>
            </a:r>
            <a:r>
              <a:rPr lang="en-GB" sz="2000" dirty="0"/>
              <a:t> come to me. Then he will know there is a prophet in Israel!” So </a:t>
            </a:r>
            <a:r>
              <a:rPr lang="en-GB" sz="2000" dirty="0" err="1"/>
              <a:t>Naaman</a:t>
            </a:r>
            <a:r>
              <a:rPr lang="en-GB" sz="2000" dirty="0"/>
              <a:t> went with his horses and chariots to Elisha’s house. And he stood outside the door.</a:t>
            </a:r>
          </a:p>
          <a:p>
            <a:pPr algn="ctr"/>
            <a:r>
              <a:rPr lang="en-GB" sz="2000" dirty="0"/>
              <a:t>Elisha sent a messenger to </a:t>
            </a:r>
            <a:r>
              <a:rPr lang="en-GB" sz="2000" dirty="0" err="1"/>
              <a:t>Naaman</a:t>
            </a:r>
            <a:r>
              <a:rPr lang="en-GB" sz="2000" dirty="0"/>
              <a:t>. The messenger said, “Go and wash in the Jordan River seven times. Then your skin will be healed, and you will be clean.”</a:t>
            </a:r>
          </a:p>
          <a:p>
            <a:pPr algn="ctr"/>
            <a:r>
              <a:rPr lang="en-GB" sz="2000" dirty="0" err="1"/>
              <a:t>Naaman</a:t>
            </a:r>
            <a:r>
              <a:rPr lang="en-GB" sz="2000" dirty="0"/>
              <a:t> became angry and left. He said, “I thought Elisha would surely come out and stand before me. I thought he would call on the name of the Lord his God. I thought he would wave his hand over the place and heal the disease!  </a:t>
            </a:r>
            <a:r>
              <a:rPr lang="en-GB" sz="2000" dirty="0" err="1"/>
              <a:t>Abana</a:t>
            </a:r>
            <a:r>
              <a:rPr lang="en-GB" sz="2000" dirty="0"/>
              <a:t> and </a:t>
            </a:r>
            <a:r>
              <a:rPr lang="en-GB" sz="2000" dirty="0" err="1"/>
              <a:t>Pharpar</a:t>
            </a:r>
            <a:r>
              <a:rPr lang="en-GB" sz="2000" dirty="0"/>
              <a:t>, the rivers of Damascus, are better than all the waters of Israel! Why can’t I wash in them and become clean?” So </a:t>
            </a:r>
            <a:r>
              <a:rPr lang="en-GB" sz="2000" dirty="0" err="1"/>
              <a:t>Naaman</a:t>
            </a:r>
            <a:r>
              <a:rPr lang="en-GB" sz="2000" dirty="0"/>
              <a:t> went away very angry.</a:t>
            </a:r>
          </a:p>
          <a:p>
            <a:pPr algn="ctr"/>
            <a:r>
              <a:rPr lang="en-GB" sz="2000" dirty="0"/>
              <a:t>But </a:t>
            </a:r>
            <a:r>
              <a:rPr lang="en-GB" sz="2000" dirty="0" err="1"/>
              <a:t>Naaman’s</a:t>
            </a:r>
            <a:r>
              <a:rPr lang="en-GB" sz="2000" dirty="0"/>
              <a:t> servants came near and talked to him. They said, “My father, if the prophet had told you to do some great thing, wouldn’t you have done it? Doesn’t it make more sense just to do it? After all, he only told you, ‘Wash, and you will be clean.’” So </a:t>
            </a:r>
            <a:r>
              <a:rPr lang="en-GB" sz="2000" dirty="0" err="1"/>
              <a:t>Naaman</a:t>
            </a:r>
            <a:r>
              <a:rPr lang="en-GB" sz="2000" dirty="0"/>
              <a:t> went down and dipped in the Jordan seven times. He did just as Elisha had said. Then </a:t>
            </a:r>
            <a:r>
              <a:rPr lang="en-GB" sz="2000" dirty="0" err="1"/>
              <a:t>Naaman’s</a:t>
            </a:r>
            <a:r>
              <a:rPr lang="en-GB" sz="2000" dirty="0"/>
              <a:t> skin became new again. It was like the skin of a little boy. And </a:t>
            </a:r>
            <a:r>
              <a:rPr lang="en-GB" sz="2000" dirty="0" err="1"/>
              <a:t>Naaman</a:t>
            </a:r>
            <a:r>
              <a:rPr lang="en-GB" sz="2000" dirty="0"/>
              <a:t> was clean!</a:t>
            </a:r>
            <a:endParaRPr lang="en-US" sz="2000" dirty="0"/>
          </a:p>
        </p:txBody>
      </p:sp>
      <p:sp>
        <p:nvSpPr>
          <p:cNvPr id="8" name="Rectangle 7"/>
          <p:cNvSpPr/>
          <p:nvPr/>
        </p:nvSpPr>
        <p:spPr>
          <a:xfrm>
            <a:off x="231673" y="190500"/>
            <a:ext cx="8707080" cy="648161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1525391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01189" y="4234727"/>
            <a:ext cx="1799463" cy="2399284"/>
          </a:xfrm>
          <a:prstGeom prst="rect">
            <a:avLst/>
          </a:prstGeom>
        </p:spPr>
      </p:pic>
      <p:sp>
        <p:nvSpPr>
          <p:cNvPr id="4" name="TextBox 3"/>
          <p:cNvSpPr txBox="1"/>
          <p:nvPr/>
        </p:nvSpPr>
        <p:spPr>
          <a:xfrm>
            <a:off x="245658" y="4154640"/>
            <a:ext cx="7328849" cy="2554545"/>
          </a:xfrm>
          <a:prstGeom prst="rect">
            <a:avLst/>
          </a:prstGeom>
          <a:noFill/>
        </p:spPr>
        <p:txBody>
          <a:bodyPr wrap="square" rtlCol="0">
            <a:spAutoFit/>
          </a:bodyPr>
          <a:lstStyle/>
          <a:p>
            <a:r>
              <a:rPr lang="en-GB" sz="2000" dirty="0">
                <a:solidFill>
                  <a:srgbClr val="0070C0"/>
                </a:solidFill>
              </a:rPr>
              <a:t>Dear Father God,</a:t>
            </a:r>
          </a:p>
          <a:p>
            <a:r>
              <a:rPr lang="en-GB" sz="2000" dirty="0">
                <a:solidFill>
                  <a:srgbClr val="0070C0"/>
                </a:solidFill>
              </a:rPr>
              <a:t>We thank you that you have placed people around us to support and protect us. We are aware that sometimes those same people can hurt and upset us. Please help us to be open to accept help and healing from wherever it comes and to also be people who reach out to help and heal others that we may or may not have hurt ourselves.</a:t>
            </a:r>
          </a:p>
          <a:p>
            <a:r>
              <a:rPr lang="en-GB" sz="2000" dirty="0">
                <a:solidFill>
                  <a:srgbClr val="0070C0"/>
                </a:solidFill>
              </a:rPr>
              <a:t>In Jesus’ name we pray,</a:t>
            </a:r>
          </a:p>
          <a:p>
            <a:r>
              <a:rPr lang="en-GB" sz="2000" dirty="0">
                <a:solidFill>
                  <a:srgbClr val="0070C0"/>
                </a:solidFill>
              </a:rPr>
              <a:t>Amen. </a:t>
            </a:r>
          </a:p>
        </p:txBody>
      </p:sp>
      <p:sp>
        <p:nvSpPr>
          <p:cNvPr id="6" name="Rectangle 5"/>
          <p:cNvSpPr/>
          <p:nvPr/>
        </p:nvSpPr>
        <p:spPr>
          <a:xfrm>
            <a:off x="245658" y="190500"/>
            <a:ext cx="1969728" cy="584775"/>
          </a:xfrm>
          <a:prstGeom prst="rect">
            <a:avLst/>
          </a:prstGeom>
        </p:spPr>
        <p:txBody>
          <a:bodyPr wrap="square">
            <a:spAutoFit/>
          </a:bodyPr>
          <a:lstStyle/>
          <a:p>
            <a:r>
              <a:rPr lang="en-GB" sz="3200" b="1" i="1" dirty="0" smtClean="0">
                <a:ln w="6731" cap="flat" cmpd="sng" algn="ctr">
                  <a:solidFill>
                    <a:srgbClr val="000000"/>
                  </a:solidFill>
                  <a:prstDash val="solid"/>
                  <a:round/>
                </a:ln>
                <a:solidFill>
                  <a:srgbClr val="FFFFFF"/>
                </a:solidFill>
                <a:effectLst>
                  <a:glow rad="63500">
                    <a:schemeClr val="accent1">
                      <a:satMod val="175000"/>
                      <a:alpha val="40000"/>
                    </a:schemeClr>
                  </a:glow>
                  <a:outerShdw dist="50800" dir="1800000" algn="l">
                    <a:srgbClr val="000000">
                      <a:alpha val="38000"/>
                    </a:srgbClr>
                  </a:outerShdw>
                </a:effectLst>
                <a:latin typeface="Calibri" panose="020F0502020204030204" pitchFamily="34" charset="0"/>
                <a:ea typeface="Calibri" panose="020F0502020204030204" pitchFamily="34" charset="0"/>
                <a:cs typeface="Times New Roman" panose="02020603050405020304" pitchFamily="18" charset="0"/>
              </a:rPr>
              <a:t>Reflection</a:t>
            </a:r>
            <a:endParaRPr lang="en-GB" sz="3200" dirty="0"/>
          </a:p>
        </p:txBody>
      </p:sp>
      <p:sp>
        <p:nvSpPr>
          <p:cNvPr id="8" name="Rectangle 7"/>
          <p:cNvSpPr/>
          <p:nvPr/>
        </p:nvSpPr>
        <p:spPr>
          <a:xfrm>
            <a:off x="231673" y="190500"/>
            <a:ext cx="8707080" cy="648161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41194" y="2084356"/>
            <a:ext cx="4176214" cy="707886"/>
          </a:xfrm>
          <a:prstGeom prst="rect">
            <a:avLst/>
          </a:prstGeom>
          <a:noFill/>
        </p:spPr>
        <p:txBody>
          <a:bodyPr wrap="square" rtlCol="0">
            <a:spAutoFit/>
          </a:bodyPr>
          <a:lstStyle/>
          <a:p>
            <a:r>
              <a:rPr lang="en-GB" sz="2000" b="1" dirty="0" smtClean="0">
                <a:solidFill>
                  <a:srgbClr val="00B050"/>
                </a:solidFill>
              </a:rPr>
              <a:t>Who were the different people in the story that helped </a:t>
            </a:r>
            <a:r>
              <a:rPr lang="en-GB" sz="2000" b="1" dirty="0" err="1" smtClean="0">
                <a:solidFill>
                  <a:srgbClr val="00B050"/>
                </a:solidFill>
              </a:rPr>
              <a:t>Naaman</a:t>
            </a:r>
            <a:r>
              <a:rPr lang="en-GB" sz="2000" b="1" dirty="0" smtClean="0">
                <a:solidFill>
                  <a:srgbClr val="00B050"/>
                </a:solidFill>
              </a:rPr>
              <a:t> get better?</a:t>
            </a:r>
            <a:endParaRPr lang="en-GB" sz="2000" b="1" dirty="0">
              <a:solidFill>
                <a:srgbClr val="00B050"/>
              </a:solidFill>
            </a:endParaRPr>
          </a:p>
        </p:txBody>
      </p:sp>
      <p:sp>
        <p:nvSpPr>
          <p:cNvPr id="10" name="TextBox 9"/>
          <p:cNvSpPr txBox="1"/>
          <p:nvPr/>
        </p:nvSpPr>
        <p:spPr>
          <a:xfrm>
            <a:off x="4784416" y="1736326"/>
            <a:ext cx="4014751" cy="707886"/>
          </a:xfrm>
          <a:prstGeom prst="rect">
            <a:avLst/>
          </a:prstGeom>
          <a:noFill/>
        </p:spPr>
        <p:txBody>
          <a:bodyPr wrap="square" rtlCol="0">
            <a:spAutoFit/>
          </a:bodyPr>
          <a:lstStyle/>
          <a:p>
            <a:r>
              <a:rPr lang="en-GB" sz="2000" b="1" dirty="0" smtClean="0">
                <a:solidFill>
                  <a:srgbClr val="00B050"/>
                </a:solidFill>
              </a:rPr>
              <a:t>Why might healing not come if we are cross, angry or frustrated?</a:t>
            </a:r>
            <a:endParaRPr lang="en-GB" sz="2000" b="1" dirty="0">
              <a:solidFill>
                <a:srgbClr val="00B050"/>
              </a:solidFill>
            </a:endParaRPr>
          </a:p>
        </p:txBody>
      </p:sp>
      <p:sp>
        <p:nvSpPr>
          <p:cNvPr id="12" name="TextBox 11"/>
          <p:cNvSpPr txBox="1"/>
          <p:nvPr/>
        </p:nvSpPr>
        <p:spPr>
          <a:xfrm>
            <a:off x="341195" y="814173"/>
            <a:ext cx="4176214" cy="1015663"/>
          </a:xfrm>
          <a:prstGeom prst="rect">
            <a:avLst/>
          </a:prstGeom>
          <a:noFill/>
        </p:spPr>
        <p:txBody>
          <a:bodyPr wrap="square" rtlCol="0">
            <a:spAutoFit/>
          </a:bodyPr>
          <a:lstStyle/>
          <a:p>
            <a:r>
              <a:rPr lang="en-GB" sz="2000" b="1" dirty="0" smtClean="0">
                <a:solidFill>
                  <a:srgbClr val="00B050"/>
                </a:solidFill>
              </a:rPr>
              <a:t>In the Bible story, who was the person </a:t>
            </a:r>
            <a:r>
              <a:rPr lang="en-GB" sz="2000" b="1" smtClean="0">
                <a:solidFill>
                  <a:srgbClr val="00B050"/>
                </a:solidFill>
              </a:rPr>
              <a:t>that </a:t>
            </a:r>
            <a:r>
              <a:rPr lang="en-GB" sz="2000" b="1" smtClean="0">
                <a:solidFill>
                  <a:srgbClr val="00B050"/>
                </a:solidFill>
              </a:rPr>
              <a:t>was ill</a:t>
            </a:r>
            <a:r>
              <a:rPr lang="en-GB" sz="2000" b="1" dirty="0" smtClean="0">
                <a:solidFill>
                  <a:srgbClr val="00B050"/>
                </a:solidFill>
              </a:rPr>
              <a:t>, and what kind of a person were they? </a:t>
            </a:r>
            <a:endParaRPr lang="en-GB" sz="2000" b="1" dirty="0">
              <a:solidFill>
                <a:srgbClr val="00B050"/>
              </a:solidFill>
            </a:endParaRPr>
          </a:p>
        </p:txBody>
      </p:sp>
      <p:sp>
        <p:nvSpPr>
          <p:cNvPr id="13" name="TextBox 12"/>
          <p:cNvSpPr txBox="1"/>
          <p:nvPr/>
        </p:nvSpPr>
        <p:spPr>
          <a:xfrm>
            <a:off x="4784416" y="281901"/>
            <a:ext cx="4078405" cy="1323439"/>
          </a:xfrm>
          <a:prstGeom prst="rect">
            <a:avLst/>
          </a:prstGeom>
          <a:noFill/>
        </p:spPr>
        <p:txBody>
          <a:bodyPr wrap="square" rtlCol="0">
            <a:spAutoFit/>
          </a:bodyPr>
          <a:lstStyle/>
          <a:p>
            <a:r>
              <a:rPr lang="en-GB" sz="2000" b="1" dirty="0" smtClean="0">
                <a:solidFill>
                  <a:srgbClr val="00B050"/>
                </a:solidFill>
              </a:rPr>
              <a:t>Healing is not just about physical hurts but also emotional hurts. </a:t>
            </a:r>
            <a:endParaRPr lang="en-GB" sz="2000" b="1" dirty="0">
              <a:solidFill>
                <a:srgbClr val="00B050"/>
              </a:solidFill>
            </a:endParaRPr>
          </a:p>
          <a:p>
            <a:r>
              <a:rPr lang="en-GB" sz="2000" b="1" dirty="0" smtClean="0">
                <a:solidFill>
                  <a:srgbClr val="00B050"/>
                </a:solidFill>
              </a:rPr>
              <a:t>So healing often comes when we are at peace with a person.</a:t>
            </a:r>
            <a:endParaRPr lang="en-GB" sz="2000" b="1" dirty="0">
              <a:solidFill>
                <a:srgbClr val="00B050"/>
              </a:solidFill>
            </a:endParaRPr>
          </a:p>
        </p:txBody>
      </p:sp>
      <p:sp>
        <p:nvSpPr>
          <p:cNvPr id="15" name="TextBox 14"/>
          <p:cNvSpPr txBox="1"/>
          <p:nvPr/>
        </p:nvSpPr>
        <p:spPr>
          <a:xfrm>
            <a:off x="304619" y="3024941"/>
            <a:ext cx="4111033" cy="707886"/>
          </a:xfrm>
          <a:prstGeom prst="rect">
            <a:avLst/>
          </a:prstGeom>
          <a:noFill/>
        </p:spPr>
        <p:txBody>
          <a:bodyPr wrap="square" rtlCol="0">
            <a:spAutoFit/>
          </a:bodyPr>
          <a:lstStyle/>
          <a:p>
            <a:r>
              <a:rPr lang="en-GB" sz="2000" b="1" dirty="0" smtClean="0">
                <a:solidFill>
                  <a:srgbClr val="00B050"/>
                </a:solidFill>
              </a:rPr>
              <a:t>What were the reasons why </a:t>
            </a:r>
            <a:r>
              <a:rPr lang="en-GB" sz="2000" b="1" dirty="0" err="1" smtClean="0">
                <a:solidFill>
                  <a:srgbClr val="00B050"/>
                </a:solidFill>
              </a:rPr>
              <a:t>Naaman</a:t>
            </a:r>
            <a:r>
              <a:rPr lang="en-GB" sz="2000" b="1" dirty="0" smtClean="0">
                <a:solidFill>
                  <a:srgbClr val="00B050"/>
                </a:solidFill>
              </a:rPr>
              <a:t> did not expect his healing to come?</a:t>
            </a:r>
            <a:endParaRPr lang="en-GB" sz="2000" b="1" dirty="0">
              <a:solidFill>
                <a:srgbClr val="00B050"/>
              </a:solidFill>
            </a:endParaRPr>
          </a:p>
        </p:txBody>
      </p:sp>
      <p:sp>
        <p:nvSpPr>
          <p:cNvPr id="16" name="TextBox 15"/>
          <p:cNvSpPr txBox="1"/>
          <p:nvPr/>
        </p:nvSpPr>
        <p:spPr>
          <a:xfrm>
            <a:off x="4816242" y="2579158"/>
            <a:ext cx="4136496" cy="1846659"/>
          </a:xfrm>
          <a:prstGeom prst="rect">
            <a:avLst/>
          </a:prstGeom>
          <a:noFill/>
        </p:spPr>
        <p:txBody>
          <a:bodyPr wrap="square" rtlCol="0">
            <a:spAutoFit/>
          </a:bodyPr>
          <a:lstStyle/>
          <a:p>
            <a:r>
              <a:rPr lang="en-GB" sz="2000" b="1" dirty="0" smtClean="0">
                <a:solidFill>
                  <a:srgbClr val="00B050"/>
                </a:solidFill>
              </a:rPr>
              <a:t>Like in the story, sometimes we have to be patient, and be open to the most unexpected solutions. </a:t>
            </a:r>
          </a:p>
          <a:p>
            <a:endParaRPr lang="en-GB" sz="1050" b="1" dirty="0">
              <a:solidFill>
                <a:srgbClr val="00B050"/>
              </a:solidFill>
            </a:endParaRPr>
          </a:p>
          <a:p>
            <a:r>
              <a:rPr lang="en-GB" sz="2000" b="1" dirty="0" smtClean="0">
                <a:solidFill>
                  <a:srgbClr val="00B050"/>
                </a:solidFill>
              </a:rPr>
              <a:t>How might you help bring healing to someone today?</a:t>
            </a:r>
            <a:endParaRPr lang="en-GB" sz="2000" b="1" dirty="0">
              <a:solidFill>
                <a:srgbClr val="00B050"/>
              </a:solidFill>
            </a:endParaRPr>
          </a:p>
        </p:txBody>
      </p:sp>
    </p:spTree>
    <p:extLst>
      <p:ext uri="{BB962C8B-B14F-4D97-AF65-F5344CB8AC3E}">
        <p14:creationId xmlns:p14="http://schemas.microsoft.com/office/powerpoint/2010/main" val="302640479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410</TotalTime>
  <Words>631</Words>
  <Application>Microsoft Office PowerPoint</Application>
  <PresentationFormat>On-screen Show (4:3)</PresentationFormat>
  <Paragraphs>39</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michael rawding</dc:creator>
  <cp:lastModifiedBy>User</cp:lastModifiedBy>
  <cp:revision>28</cp:revision>
  <dcterms:created xsi:type="dcterms:W3CDTF">2019-09-05T06:08:15Z</dcterms:created>
  <dcterms:modified xsi:type="dcterms:W3CDTF">2023-02-02T21:07:57Z</dcterms:modified>
</cp:coreProperties>
</file>