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58"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0" autoAdjust="0"/>
    <p:restoredTop sz="94660"/>
  </p:normalViewPr>
  <p:slideViewPr>
    <p:cSldViewPr snapToGrid="0">
      <p:cViewPr varScale="1">
        <p:scale>
          <a:sx n="70" d="100"/>
          <a:sy n="70" d="100"/>
        </p:scale>
        <p:origin x="132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ACF2882-6A12-4D0A-B6CE-5A6330D33B0C}"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413613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F2882-6A12-4D0A-B6CE-5A6330D33B0C}"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1377751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F2882-6A12-4D0A-B6CE-5A6330D33B0C}"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7646702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ACF2882-6A12-4D0A-B6CE-5A6330D33B0C}" type="datetimeFigureOut">
              <a:rPr lang="en-GB" smtClean="0"/>
              <a:t>02/02/2023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259405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ACF2882-6A12-4D0A-B6CE-5A6330D33B0C}" type="datetimeFigureOut">
              <a:rPr lang="en-GB" smtClean="0"/>
              <a:t>02/02/2023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643235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ACF2882-6A12-4D0A-B6CE-5A6330D33B0C}" type="datetimeFigureOut">
              <a:rPr lang="en-GB" smtClean="0"/>
              <a:t>02/02/2023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4292111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CF2882-6A12-4D0A-B6CE-5A6330D33B0C}" type="datetimeFigureOut">
              <a:rPr lang="en-GB" smtClean="0"/>
              <a:t>02/02/2023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1031337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CF2882-6A12-4D0A-B6CE-5A6330D33B0C}" type="datetimeFigureOut">
              <a:rPr lang="en-GB" smtClean="0"/>
              <a:t>02/02/2023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17669680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CF2882-6A12-4D0A-B6CE-5A6330D33B0C}" type="datetimeFigureOut">
              <a:rPr lang="en-GB" smtClean="0"/>
              <a:t>02/02/2023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4096055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F2882-6A12-4D0A-B6CE-5A6330D33B0C}"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949379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F2882-6A12-4D0A-B6CE-5A6330D33B0C}"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90708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CF2882-6A12-4D0A-B6CE-5A6330D33B0C}" type="datetimeFigureOut">
              <a:rPr lang="en-GB" smtClean="0"/>
              <a:t>02/02/2023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7D2732-F415-49BE-9E20-72DE42257D4E}" type="slidenum">
              <a:rPr lang="en-GB" smtClean="0"/>
              <a:t>‹#›</a:t>
            </a:fld>
            <a:endParaRPr lang="en-GB"/>
          </a:p>
        </p:txBody>
      </p:sp>
    </p:spTree>
    <p:extLst>
      <p:ext uri="{BB962C8B-B14F-4D97-AF65-F5344CB8AC3E}">
        <p14:creationId xmlns:p14="http://schemas.microsoft.com/office/powerpoint/2010/main" val="31697723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54592" y="5211711"/>
            <a:ext cx="9046616" cy="1366069"/>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R="0" lvl="0" algn="ctr" defTabSz="914400" rtl="0" eaLnBrk="0" fontAlgn="base" latinLnBrk="0" hangingPunct="0">
              <a:lnSpc>
                <a:spcPct val="100000"/>
              </a:lnSpc>
              <a:spcBef>
                <a:spcPct val="0"/>
              </a:spcBef>
              <a:spcAft>
                <a:spcPct val="0"/>
              </a:spcAft>
              <a:buClrTx/>
              <a:buSzTx/>
              <a:buFontTx/>
              <a:buNone/>
              <a:tabLst/>
            </a:pPr>
            <a:r>
              <a:rPr kumimoji="0" lang="en-GB" altLang="en-US" sz="1550" b="1"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Vision</a:t>
            </a:r>
            <a:r>
              <a:rPr kumimoji="0" lang="en-GB" altLang="en-US" sz="1550" b="0"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 - In our school we love deeply, respecting everyone and treating them with dignity;</a:t>
            </a:r>
            <a:endParaRPr kumimoji="0" lang="en-GB" altLang="en-US" sz="1550" b="0" i="0" u="none" strike="noStrike" cap="none" normalizeH="0" baseline="0" dirty="0" smtClean="0">
              <a:ln>
                <a:noFill/>
              </a:ln>
              <a:solidFill>
                <a:schemeClr val="tx1"/>
              </a:solidFill>
              <a:effectLst/>
            </a:endParaRPr>
          </a:p>
          <a:p>
            <a:pPr marR="0" lvl="0" algn="ctr" defTabSz="914400" rtl="0" eaLnBrk="0" fontAlgn="base" latinLnBrk="0" hangingPunct="0">
              <a:lnSpc>
                <a:spcPct val="100000"/>
              </a:lnSpc>
              <a:spcBef>
                <a:spcPct val="0"/>
              </a:spcBef>
              <a:spcAft>
                <a:spcPct val="0"/>
              </a:spcAft>
              <a:buClrTx/>
              <a:buSzTx/>
              <a:buFontTx/>
              <a:buNone/>
              <a:tabLst/>
            </a:pPr>
            <a:r>
              <a:rPr kumimoji="0" lang="en-GB" altLang="en-US" sz="1550" b="0"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we aspire with confidence, working hard and embracing challenge and</a:t>
            </a:r>
            <a:endParaRPr kumimoji="0" lang="en-GB" altLang="en-US" sz="155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550" b="0"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we serve God and the community, following the example of Jesus, to create a better world.</a:t>
            </a:r>
            <a:endParaRPr kumimoji="0" lang="en-GB" altLang="en-US" sz="155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550" b="1"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Calibri" panose="020F0502020204030204" pitchFamily="34" charset="0"/>
              </a:rPr>
              <a:t>Ephesians 5:2 (NLT)</a:t>
            </a:r>
            <a:endParaRPr kumimoji="0" lang="en-GB" altLang="en-US" sz="155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550" b="0" i="1" u="none" strike="noStrike" cap="none" normalizeH="0" baseline="0" dirty="0" smtClean="0">
                <a:ln>
                  <a:noFill/>
                </a:ln>
                <a:solidFill>
                  <a:srgbClr val="C00000"/>
                </a:solidFill>
                <a:effectLst/>
                <a:latin typeface="Calibri" panose="020F0502020204030204" pitchFamily="34" charset="0"/>
                <a:ea typeface="Calibri" panose="020F0502020204030204" pitchFamily="34" charset="0"/>
                <a:cs typeface="Calibri" panose="020F0502020204030204" pitchFamily="34" charset="0"/>
              </a:rPr>
              <a:t>“Live a life filled with love, following the example of Christ. He loved us and offered himself as a sacrifice for us”</a:t>
            </a:r>
            <a:endParaRPr kumimoji="0" lang="en-GB" altLang="en-US" sz="1550" b="0" i="0" u="none" strike="noStrike" cap="none" normalizeH="0" baseline="0" dirty="0" smtClean="0">
              <a:ln>
                <a:noFill/>
              </a:ln>
              <a:solidFill>
                <a:schemeClr val="tx1"/>
              </a:solidFill>
              <a:effectLst/>
              <a:latin typeface="Arial" panose="020B0604020202020204" pitchFamily="34" charset="0"/>
            </a:endParaRPr>
          </a:p>
        </p:txBody>
      </p:sp>
      <p:sp>
        <p:nvSpPr>
          <p:cNvPr id="6" name="Rectangle 3"/>
          <p:cNvSpPr>
            <a:spLocks noChangeArrowheads="1"/>
          </p:cNvSpPr>
          <p:nvPr/>
        </p:nvSpPr>
        <p:spPr bwMode="auto">
          <a:xfrm>
            <a:off x="339213" y="49458"/>
            <a:ext cx="1620957"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1" i="1"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1" i="1" u="none" strike="noStrike" cap="none" normalizeH="0" baseline="0" dirty="0" smtClean="0">
                <a:ln>
                  <a:noFill/>
                </a:ln>
                <a:solidFill>
                  <a:schemeClr val="tx1"/>
                </a:solidFill>
                <a:effectLst/>
                <a:latin typeface="Arial" panose="020B0604020202020204" pitchFamily="34" charset="0"/>
              </a:rPr>
              <a:t>Spring</a:t>
            </a:r>
            <a:r>
              <a:rPr kumimoji="0" lang="en-GB" altLang="en-US" sz="2800" b="1" i="1" u="none" strike="noStrike" cap="none" normalizeH="0" dirty="0" smtClean="0">
                <a:ln>
                  <a:noFill/>
                </a:ln>
                <a:solidFill>
                  <a:schemeClr val="tx1"/>
                </a:solidFill>
                <a:effectLst/>
                <a:latin typeface="Arial" panose="020B0604020202020204" pitchFamily="34" charset="0"/>
              </a:rPr>
              <a:t> 2</a:t>
            </a:r>
            <a:endParaRPr kumimoji="0" lang="en-GB" altLang="en-US" sz="3600" b="1" i="1" u="none" strike="noStrike" cap="none" normalizeH="0" baseline="0" dirty="0" smtClean="0">
              <a:ln>
                <a:noFill/>
              </a:ln>
              <a:solidFill>
                <a:srgbClr val="FFFFFF"/>
              </a:solidFill>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200" b="1" i="1" u="none" strike="noStrike" cap="none" normalizeH="0" baseline="0" dirty="0" smtClean="0">
                <a:ln>
                  <a:noFill/>
                </a:ln>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LOVE</a:t>
            </a:r>
            <a:r>
              <a:rPr kumimoji="0" lang="en-GB" altLang="en-US" sz="800" b="0" i="0" u="none" strike="noStrike" cap="none" normalizeH="0" baseline="0" dirty="0" smtClean="0">
                <a:ln>
                  <a:noFill/>
                </a:ln>
                <a:solidFill>
                  <a:schemeClr val="tx1"/>
                </a:solidFill>
                <a:effectLst/>
                <a:latin typeface="Arial" panose="020B0604020202020204" pitchFamily="34" charset="0"/>
              </a:rPr>
              <a:t> </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7" name="Rectangle 6"/>
          <p:cNvSpPr/>
          <p:nvPr/>
        </p:nvSpPr>
        <p:spPr>
          <a:xfrm>
            <a:off x="2111282" y="286055"/>
            <a:ext cx="3375118" cy="584775"/>
          </a:xfrm>
          <a:prstGeom prst="rect">
            <a:avLst/>
          </a:prstGeom>
        </p:spPr>
        <p:txBody>
          <a:bodyPr wrap="square">
            <a:spAutoFit/>
          </a:bodyPr>
          <a:lstStyle/>
          <a:p>
            <a:r>
              <a:rPr lang="en-GB" sz="3200" b="1" i="1" dirty="0" smtClean="0">
                <a:ln w="6731" cap="flat" cmpd="sng" algn="ctr">
                  <a:solidFill>
                    <a:srgbClr val="000000"/>
                  </a:solidFill>
                  <a:prstDash val="solid"/>
                  <a:round/>
                </a:ln>
                <a:solidFill>
                  <a:srgbClr val="FFFFFF"/>
                </a:solidFill>
                <a:effectLst>
                  <a:glow rad="63500">
                    <a:schemeClr val="accent1">
                      <a:satMod val="175000"/>
                      <a:alpha val="40000"/>
                    </a:schemeClr>
                  </a:glow>
                  <a:outerShdw dist="50800" dir="1800000" algn="l">
                    <a:srgbClr val="000000">
                      <a:alpha val="38000"/>
                    </a:srgbClr>
                  </a:outerShdw>
                </a:effectLst>
                <a:latin typeface="Calibri" panose="020F0502020204030204" pitchFamily="34" charset="0"/>
                <a:ea typeface="Calibri" panose="020F0502020204030204" pitchFamily="34" charset="0"/>
                <a:cs typeface="Times New Roman" panose="02020603050405020304" pitchFamily="18" charset="0"/>
              </a:rPr>
              <a:t>LOVE</a:t>
            </a:r>
            <a:endParaRPr lang="en-GB" sz="3200" dirty="0"/>
          </a:p>
        </p:txBody>
      </p:sp>
      <p:sp>
        <p:nvSpPr>
          <p:cNvPr id="8" name="Rectangle 7"/>
          <p:cNvSpPr/>
          <p:nvPr/>
        </p:nvSpPr>
        <p:spPr>
          <a:xfrm>
            <a:off x="1343704" y="807198"/>
            <a:ext cx="6694828" cy="1446550"/>
          </a:xfrm>
          <a:prstGeom prst="rect">
            <a:avLst/>
          </a:prstGeom>
        </p:spPr>
        <p:txBody>
          <a:bodyPr wrap="square">
            <a:spAutoFit/>
          </a:bodyPr>
          <a:lstStyle/>
          <a:p>
            <a:pPr algn="ctr"/>
            <a:r>
              <a:rPr lang="en-GB" sz="8800" b="1" i="1" dirty="0" smtClean="0">
                <a:ln w="6731" cap="flat" cmpd="sng" algn="ctr">
                  <a:solidFill>
                    <a:srgbClr val="000000"/>
                  </a:solidFill>
                  <a:prstDash val="solid"/>
                  <a:round/>
                </a:ln>
                <a:solidFill>
                  <a:srgbClr val="FFFFFF"/>
                </a:solidFill>
                <a:effectLst>
                  <a:glow rad="63500">
                    <a:schemeClr val="accent1">
                      <a:satMod val="175000"/>
                      <a:alpha val="40000"/>
                    </a:schemeClr>
                  </a:glow>
                  <a:outerShdw dist="50800" dir="1800000" algn="l">
                    <a:srgbClr val="000000">
                      <a:alpha val="38000"/>
                    </a:srgbClr>
                  </a:outerShdw>
                </a:effectLst>
                <a:latin typeface="Calibri" panose="020F0502020204030204" pitchFamily="34" charset="0"/>
                <a:ea typeface="Calibri" panose="020F0502020204030204" pitchFamily="34" charset="0"/>
                <a:cs typeface="Times New Roman" panose="02020603050405020304" pitchFamily="18" charset="0"/>
              </a:rPr>
              <a:t>Humility</a:t>
            </a:r>
            <a:endParaRPr lang="en-GB" sz="8800" dirty="0"/>
          </a:p>
        </p:txBody>
      </p:sp>
      <p:sp>
        <p:nvSpPr>
          <p:cNvPr id="9" name="Rectangle 3"/>
          <p:cNvSpPr>
            <a:spLocks noChangeArrowheads="1"/>
          </p:cNvSpPr>
          <p:nvPr/>
        </p:nvSpPr>
        <p:spPr bwMode="auto">
          <a:xfrm>
            <a:off x="-1855" y="2105625"/>
            <a:ext cx="9145855"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1" i="1" u="none" strike="noStrike" cap="none" normalizeH="0" baseline="0" dirty="0" smtClean="0">
              <a:ln>
                <a:noFill/>
              </a:ln>
              <a:solidFill>
                <a:schemeClr val="tx1"/>
              </a:solidFill>
              <a:effectLst/>
            </a:endParaRPr>
          </a:p>
          <a:p>
            <a:pPr lvl="0" algn="ctr" eaLnBrk="0" fontAlgn="base" hangingPunct="0">
              <a:spcBef>
                <a:spcPct val="0"/>
              </a:spcBef>
              <a:spcAft>
                <a:spcPct val="0"/>
              </a:spcAft>
            </a:pPr>
            <a:r>
              <a:rPr lang="en-GB" altLang="en-US" sz="2800" b="1" i="1" dirty="0" smtClean="0">
                <a:latin typeface="Arial" panose="020B0604020202020204" pitchFamily="34" charset="0"/>
              </a:rPr>
              <a:t>What is humility and how should we show it?</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0" name="Rectangle 3"/>
          <p:cNvSpPr>
            <a:spLocks noChangeArrowheads="1"/>
          </p:cNvSpPr>
          <p:nvPr/>
        </p:nvSpPr>
        <p:spPr bwMode="auto">
          <a:xfrm>
            <a:off x="95535" y="3482397"/>
            <a:ext cx="277857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400" i="1" dirty="0" smtClean="0">
                <a:solidFill>
                  <a:srgbClr val="00B050"/>
                </a:solidFill>
                <a:latin typeface="Arial" panose="020B0604020202020204" pitchFamily="34" charset="0"/>
              </a:rPr>
              <a:t>Are you better than others</a:t>
            </a:r>
            <a:r>
              <a:rPr lang="en-GB" altLang="en-US" sz="2400" i="1" dirty="0" smtClean="0">
                <a:solidFill>
                  <a:srgbClr val="00B050"/>
                </a:solidFill>
                <a:latin typeface="Arial" panose="020B0604020202020204" pitchFamily="34" charset="0"/>
              </a:rPr>
              <a:t>?</a:t>
            </a:r>
            <a:endParaRPr kumimoji="0" lang="en-GB" altLang="en-US" sz="1600" i="0" u="none" strike="noStrike" cap="none" normalizeH="0" baseline="0" dirty="0" smtClean="0">
              <a:ln>
                <a:noFill/>
              </a:ln>
              <a:solidFill>
                <a:srgbClr val="00B050"/>
              </a:solidFill>
              <a:effectLst/>
              <a:latin typeface="Arial" panose="020B0604020202020204" pitchFamily="34" charset="0"/>
            </a:endParaRPr>
          </a:p>
        </p:txBody>
      </p:sp>
      <p:sp>
        <p:nvSpPr>
          <p:cNvPr id="11" name="Rectangle 3"/>
          <p:cNvSpPr>
            <a:spLocks noChangeArrowheads="1"/>
          </p:cNvSpPr>
          <p:nvPr/>
        </p:nvSpPr>
        <p:spPr bwMode="auto">
          <a:xfrm>
            <a:off x="3181787" y="3482397"/>
            <a:ext cx="277857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400" i="1" dirty="0" smtClean="0">
                <a:solidFill>
                  <a:srgbClr val="00B050"/>
                </a:solidFill>
                <a:latin typeface="Arial" panose="020B0604020202020204" pitchFamily="34" charset="0"/>
              </a:rPr>
              <a:t>Do people like boasting.</a:t>
            </a:r>
            <a:endParaRPr kumimoji="0" lang="en-GB" altLang="en-US" sz="1600" i="0" u="none" strike="noStrike" cap="none" normalizeH="0" baseline="0" dirty="0" smtClean="0">
              <a:ln>
                <a:noFill/>
              </a:ln>
              <a:solidFill>
                <a:srgbClr val="00B050"/>
              </a:solidFill>
              <a:effectLst/>
              <a:latin typeface="Arial" panose="020B0604020202020204" pitchFamily="34" charset="0"/>
            </a:endParaRPr>
          </a:p>
        </p:txBody>
      </p:sp>
      <p:sp>
        <p:nvSpPr>
          <p:cNvPr id="12" name="Rectangle 3"/>
          <p:cNvSpPr>
            <a:spLocks noChangeArrowheads="1"/>
          </p:cNvSpPr>
          <p:nvPr/>
        </p:nvSpPr>
        <p:spPr bwMode="auto">
          <a:xfrm>
            <a:off x="6268040" y="3297731"/>
            <a:ext cx="2778576"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400" i="1" dirty="0" smtClean="0">
                <a:solidFill>
                  <a:srgbClr val="00B050"/>
                </a:solidFill>
                <a:latin typeface="Arial" panose="020B0604020202020204" pitchFamily="34" charset="0"/>
              </a:rPr>
              <a:t>What matters more to you – others or yourself?</a:t>
            </a:r>
            <a:endParaRPr kumimoji="0" lang="en-GB" altLang="en-US" sz="1600" i="0" u="none" strike="noStrike" cap="none" normalizeH="0" baseline="0" dirty="0" smtClean="0">
              <a:ln>
                <a:noFill/>
              </a:ln>
              <a:solidFill>
                <a:srgbClr val="00B050"/>
              </a:solidFill>
              <a:effectLst/>
              <a:latin typeface="Arial" panose="020B0604020202020204" pitchFamily="34" charset="0"/>
            </a:endParaRPr>
          </a:p>
        </p:txBody>
      </p:sp>
    </p:spTree>
    <p:extLst>
      <p:ext uri="{BB962C8B-B14F-4D97-AF65-F5344CB8AC3E}">
        <p14:creationId xmlns:p14="http://schemas.microsoft.com/office/powerpoint/2010/main" val="21922868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0208" y="227074"/>
            <a:ext cx="8670445" cy="6401753"/>
          </a:xfrm>
          <a:prstGeom prst="rect">
            <a:avLst/>
          </a:prstGeom>
          <a:noFill/>
        </p:spPr>
        <p:txBody>
          <a:bodyPr wrap="square" rtlCol="0">
            <a:spAutoFit/>
          </a:bodyPr>
          <a:lstStyle/>
          <a:p>
            <a:r>
              <a:rPr lang="en-US" dirty="0" smtClean="0"/>
              <a:t>Philippians 2 v 3-11 </a:t>
            </a:r>
            <a:r>
              <a:rPr lang="en-GB" dirty="0" smtClean="0"/>
              <a:t>– </a:t>
            </a:r>
            <a:r>
              <a:rPr lang="en-GB" dirty="0" smtClean="0"/>
              <a:t>New </a:t>
            </a:r>
            <a:r>
              <a:rPr lang="en-GB" dirty="0"/>
              <a:t>Testament </a:t>
            </a:r>
            <a:r>
              <a:rPr lang="en-GB" dirty="0" smtClean="0"/>
              <a:t>(</a:t>
            </a:r>
            <a:r>
              <a:rPr lang="en-GB" b="1" dirty="0" smtClean="0"/>
              <a:t>The </a:t>
            </a:r>
            <a:r>
              <a:rPr lang="en-GB" b="1" dirty="0" smtClean="0"/>
              <a:t>Kingdom of God</a:t>
            </a:r>
            <a:r>
              <a:rPr lang="en-GB" dirty="0" smtClean="0"/>
              <a:t>)</a:t>
            </a:r>
            <a:endParaRPr lang="en-GB" dirty="0"/>
          </a:p>
          <a:p>
            <a:r>
              <a:rPr lang="en-GB" b="1" dirty="0"/>
              <a:t> </a:t>
            </a:r>
            <a:endParaRPr lang="en-GB" dirty="0"/>
          </a:p>
          <a:p>
            <a:pPr algn="ctr"/>
            <a:r>
              <a:rPr lang="en-GB" sz="2200" dirty="0"/>
              <a:t>When you do things, do not let selfishness or pride be your guide. Be humble and give more honour to others than to yourselves. Do not be interested only in your own life, but be interested in the lives of others.</a:t>
            </a:r>
          </a:p>
          <a:p>
            <a:pPr algn="ctr"/>
            <a:r>
              <a:rPr lang="en-GB" sz="2200" dirty="0"/>
              <a:t>Be Unselfish Like Christ</a:t>
            </a:r>
          </a:p>
          <a:p>
            <a:pPr algn="ctr"/>
            <a:r>
              <a:rPr lang="en-GB" sz="2200" dirty="0"/>
              <a:t>In your lives you must think and act like Christ Jesus.</a:t>
            </a:r>
          </a:p>
          <a:p>
            <a:pPr algn="ctr"/>
            <a:r>
              <a:rPr lang="en-GB" sz="2200" dirty="0"/>
              <a:t>Christ himself was like God in everything. He was equal with God. But he did not think that being equal with God was something to be held on to.</a:t>
            </a:r>
          </a:p>
          <a:p>
            <a:pPr algn="ctr"/>
            <a:r>
              <a:rPr lang="en-GB" sz="2200" dirty="0"/>
              <a:t>He gave up his place with God and made himself nothing. He was born as a man and became like a servant.</a:t>
            </a:r>
          </a:p>
          <a:p>
            <a:pPr algn="ctr"/>
            <a:r>
              <a:rPr lang="en-GB" sz="2200" dirty="0"/>
              <a:t>And when he was living as a man, he humbled himself and was fully obedient to God.</a:t>
            </a:r>
          </a:p>
          <a:p>
            <a:pPr algn="ctr"/>
            <a:r>
              <a:rPr lang="en-GB" sz="2200" dirty="0"/>
              <a:t>He obeyed even when that caused his death—death on a cross.</a:t>
            </a:r>
          </a:p>
          <a:p>
            <a:pPr algn="ctr"/>
            <a:r>
              <a:rPr lang="en-GB" sz="2200" dirty="0"/>
              <a:t>So God raised Christ to the highest place. God made the name of Christ greater than every other name.</a:t>
            </a:r>
          </a:p>
          <a:p>
            <a:pPr algn="ctr"/>
            <a:r>
              <a:rPr lang="en-GB" sz="2200" dirty="0"/>
              <a:t>God wants every knee to bow to Jesus—everyone in heaven, on earth, and under the earth.</a:t>
            </a:r>
          </a:p>
          <a:p>
            <a:pPr algn="ctr"/>
            <a:r>
              <a:rPr lang="en-GB" sz="2200" dirty="0"/>
              <a:t>Everyone will say, “Jesus Christ is Lord” and bring glory to God the Father.</a:t>
            </a:r>
          </a:p>
        </p:txBody>
      </p:sp>
      <p:sp>
        <p:nvSpPr>
          <p:cNvPr id="8" name="Rectangle 7"/>
          <p:cNvSpPr/>
          <p:nvPr/>
        </p:nvSpPr>
        <p:spPr>
          <a:xfrm>
            <a:off x="231673" y="190500"/>
            <a:ext cx="8707080" cy="648161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405973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01189" y="4234727"/>
            <a:ext cx="1799463" cy="2399284"/>
          </a:xfrm>
          <a:prstGeom prst="rect">
            <a:avLst/>
          </a:prstGeom>
        </p:spPr>
      </p:pic>
      <p:sp>
        <p:nvSpPr>
          <p:cNvPr id="4" name="TextBox 3"/>
          <p:cNvSpPr txBox="1"/>
          <p:nvPr/>
        </p:nvSpPr>
        <p:spPr>
          <a:xfrm>
            <a:off x="245659" y="3486489"/>
            <a:ext cx="8475260" cy="3139321"/>
          </a:xfrm>
          <a:prstGeom prst="rect">
            <a:avLst/>
          </a:prstGeom>
          <a:noFill/>
        </p:spPr>
        <p:txBody>
          <a:bodyPr wrap="square" rtlCol="0">
            <a:spAutoFit/>
          </a:bodyPr>
          <a:lstStyle/>
          <a:p>
            <a:r>
              <a:rPr lang="en-GB" sz="2200" dirty="0">
                <a:solidFill>
                  <a:srgbClr val="0070C0"/>
                </a:solidFill>
              </a:rPr>
              <a:t>Dear father in heaven,</a:t>
            </a:r>
          </a:p>
          <a:p>
            <a:r>
              <a:rPr lang="en-GB" sz="2200" dirty="0">
                <a:solidFill>
                  <a:srgbClr val="0070C0"/>
                </a:solidFill>
              </a:rPr>
              <a:t>May we always be humble rather than proud. Help us to look out for the needs of others, more than ourselves, choosing to bring them honour. </a:t>
            </a:r>
          </a:p>
          <a:p>
            <a:r>
              <a:rPr lang="en-GB" sz="2200" dirty="0">
                <a:solidFill>
                  <a:srgbClr val="0070C0"/>
                </a:solidFill>
              </a:rPr>
              <a:t>We trust that like Jesus, if we humble ourselves and make </a:t>
            </a:r>
            <a:endParaRPr lang="en-GB" sz="2200" dirty="0" smtClean="0">
              <a:solidFill>
                <a:srgbClr val="0070C0"/>
              </a:solidFill>
            </a:endParaRPr>
          </a:p>
          <a:p>
            <a:r>
              <a:rPr lang="en-GB" sz="2200" dirty="0" smtClean="0">
                <a:solidFill>
                  <a:srgbClr val="0070C0"/>
                </a:solidFill>
              </a:rPr>
              <a:t>ourselves </a:t>
            </a:r>
            <a:r>
              <a:rPr lang="en-GB" sz="2200" dirty="0">
                <a:solidFill>
                  <a:srgbClr val="0070C0"/>
                </a:solidFill>
              </a:rPr>
              <a:t>lower than others, then you will reward us and hold </a:t>
            </a:r>
            <a:endParaRPr lang="en-GB" sz="2200" dirty="0" smtClean="0">
              <a:solidFill>
                <a:srgbClr val="0070C0"/>
              </a:solidFill>
            </a:endParaRPr>
          </a:p>
          <a:p>
            <a:r>
              <a:rPr lang="en-GB" sz="2200" dirty="0" smtClean="0">
                <a:solidFill>
                  <a:srgbClr val="0070C0"/>
                </a:solidFill>
              </a:rPr>
              <a:t>us </a:t>
            </a:r>
            <a:r>
              <a:rPr lang="en-GB" sz="2200" dirty="0">
                <a:solidFill>
                  <a:srgbClr val="0070C0"/>
                </a:solidFill>
              </a:rPr>
              <a:t>up strong and confident, yet content and happy with less </a:t>
            </a:r>
            <a:endParaRPr lang="en-GB" sz="2200" dirty="0" smtClean="0">
              <a:solidFill>
                <a:srgbClr val="0070C0"/>
              </a:solidFill>
            </a:endParaRPr>
          </a:p>
          <a:p>
            <a:r>
              <a:rPr lang="en-GB" sz="2200" dirty="0" smtClean="0">
                <a:solidFill>
                  <a:srgbClr val="0070C0"/>
                </a:solidFill>
              </a:rPr>
              <a:t>rather </a:t>
            </a:r>
            <a:r>
              <a:rPr lang="en-GB" sz="2200" dirty="0">
                <a:solidFill>
                  <a:srgbClr val="0070C0"/>
                </a:solidFill>
              </a:rPr>
              <a:t>than more.</a:t>
            </a:r>
          </a:p>
          <a:p>
            <a:r>
              <a:rPr lang="en-GB" sz="2200" dirty="0">
                <a:solidFill>
                  <a:srgbClr val="0070C0"/>
                </a:solidFill>
              </a:rPr>
              <a:t>In Jesus’ name we pray,</a:t>
            </a:r>
          </a:p>
          <a:p>
            <a:r>
              <a:rPr lang="en-GB" sz="2200" dirty="0">
                <a:solidFill>
                  <a:srgbClr val="0070C0"/>
                </a:solidFill>
              </a:rPr>
              <a:t>Amen</a:t>
            </a:r>
            <a:endParaRPr lang="en-GB" sz="2200" dirty="0">
              <a:solidFill>
                <a:srgbClr val="0070C0"/>
              </a:solidFill>
            </a:endParaRPr>
          </a:p>
        </p:txBody>
      </p:sp>
      <p:sp>
        <p:nvSpPr>
          <p:cNvPr id="6" name="Rectangle 5"/>
          <p:cNvSpPr/>
          <p:nvPr/>
        </p:nvSpPr>
        <p:spPr>
          <a:xfrm>
            <a:off x="245658" y="190500"/>
            <a:ext cx="1969728" cy="584775"/>
          </a:xfrm>
          <a:prstGeom prst="rect">
            <a:avLst/>
          </a:prstGeom>
        </p:spPr>
        <p:txBody>
          <a:bodyPr wrap="square">
            <a:spAutoFit/>
          </a:bodyPr>
          <a:lstStyle/>
          <a:p>
            <a:r>
              <a:rPr lang="en-GB" sz="3200" b="1" i="1" dirty="0" smtClean="0">
                <a:ln w="6731" cap="flat" cmpd="sng" algn="ctr">
                  <a:solidFill>
                    <a:srgbClr val="000000"/>
                  </a:solidFill>
                  <a:prstDash val="solid"/>
                  <a:round/>
                </a:ln>
                <a:solidFill>
                  <a:srgbClr val="FFFFFF"/>
                </a:solidFill>
                <a:effectLst>
                  <a:glow rad="63500">
                    <a:schemeClr val="accent1">
                      <a:satMod val="175000"/>
                      <a:alpha val="40000"/>
                    </a:schemeClr>
                  </a:glow>
                  <a:outerShdw dist="50800" dir="1800000" algn="l">
                    <a:srgbClr val="000000">
                      <a:alpha val="38000"/>
                    </a:srgbClr>
                  </a:outerShdw>
                </a:effectLst>
                <a:latin typeface="Calibri" panose="020F0502020204030204" pitchFamily="34" charset="0"/>
                <a:ea typeface="Calibri" panose="020F0502020204030204" pitchFamily="34" charset="0"/>
                <a:cs typeface="Times New Roman" panose="02020603050405020304" pitchFamily="18" charset="0"/>
              </a:rPr>
              <a:t>Reflection</a:t>
            </a:r>
            <a:endParaRPr lang="en-GB" sz="3200" dirty="0"/>
          </a:p>
        </p:txBody>
      </p:sp>
      <p:sp>
        <p:nvSpPr>
          <p:cNvPr id="8" name="Rectangle 7"/>
          <p:cNvSpPr/>
          <p:nvPr/>
        </p:nvSpPr>
        <p:spPr>
          <a:xfrm>
            <a:off x="231673" y="190500"/>
            <a:ext cx="8707080" cy="648161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4387277" y="1661056"/>
            <a:ext cx="4617119" cy="707886"/>
          </a:xfrm>
          <a:prstGeom prst="rect">
            <a:avLst/>
          </a:prstGeom>
          <a:noFill/>
        </p:spPr>
        <p:txBody>
          <a:bodyPr wrap="square" rtlCol="0">
            <a:spAutoFit/>
          </a:bodyPr>
          <a:lstStyle/>
          <a:p>
            <a:r>
              <a:rPr lang="en-GB" sz="2000" b="1" dirty="0">
                <a:solidFill>
                  <a:srgbClr val="00B050"/>
                </a:solidFill>
              </a:rPr>
              <a:t>If you were to follow Jesus’ </a:t>
            </a:r>
            <a:r>
              <a:rPr lang="en-GB" sz="2000" b="1" dirty="0" smtClean="0">
                <a:solidFill>
                  <a:srgbClr val="00B050"/>
                </a:solidFill>
              </a:rPr>
              <a:t>example, </a:t>
            </a:r>
            <a:r>
              <a:rPr lang="en-GB" sz="2000" b="1" dirty="0">
                <a:solidFill>
                  <a:srgbClr val="00B050"/>
                </a:solidFill>
              </a:rPr>
              <a:t>what could you do to be known as great?</a:t>
            </a:r>
          </a:p>
        </p:txBody>
      </p:sp>
      <p:sp>
        <p:nvSpPr>
          <p:cNvPr id="12" name="TextBox 11"/>
          <p:cNvSpPr txBox="1"/>
          <p:nvPr/>
        </p:nvSpPr>
        <p:spPr>
          <a:xfrm>
            <a:off x="297316" y="1454204"/>
            <a:ext cx="4192796" cy="1015663"/>
          </a:xfrm>
          <a:prstGeom prst="rect">
            <a:avLst/>
          </a:prstGeom>
          <a:noFill/>
        </p:spPr>
        <p:txBody>
          <a:bodyPr wrap="square" rtlCol="0">
            <a:spAutoFit/>
          </a:bodyPr>
          <a:lstStyle/>
          <a:p>
            <a:r>
              <a:rPr lang="en-GB" sz="2000" b="1" dirty="0" smtClean="0">
                <a:solidFill>
                  <a:srgbClr val="00B050"/>
                </a:solidFill>
              </a:rPr>
              <a:t>Do you praise others, give them your time, attention, your effort and energy?</a:t>
            </a:r>
            <a:endParaRPr lang="en-GB" sz="2000" b="1" dirty="0">
              <a:solidFill>
                <a:srgbClr val="00B050"/>
              </a:solidFill>
            </a:endParaRPr>
          </a:p>
        </p:txBody>
      </p:sp>
      <p:sp>
        <p:nvSpPr>
          <p:cNvPr id="13" name="TextBox 12"/>
          <p:cNvSpPr txBox="1"/>
          <p:nvPr/>
        </p:nvSpPr>
        <p:spPr>
          <a:xfrm>
            <a:off x="4387277" y="240957"/>
            <a:ext cx="4513375" cy="1323439"/>
          </a:xfrm>
          <a:prstGeom prst="rect">
            <a:avLst/>
          </a:prstGeom>
          <a:noFill/>
        </p:spPr>
        <p:txBody>
          <a:bodyPr wrap="square" rtlCol="0">
            <a:spAutoFit/>
          </a:bodyPr>
          <a:lstStyle/>
          <a:p>
            <a:r>
              <a:rPr lang="en-GB" sz="2000" b="1" dirty="0" smtClean="0">
                <a:solidFill>
                  <a:srgbClr val="00B050"/>
                </a:solidFill>
              </a:rPr>
              <a:t>Jesus’ </a:t>
            </a:r>
            <a:r>
              <a:rPr lang="en-GB" sz="2000" b="1" dirty="0" smtClean="0">
                <a:solidFill>
                  <a:srgbClr val="00B050"/>
                </a:solidFill>
              </a:rPr>
              <a:t>example </a:t>
            </a:r>
            <a:r>
              <a:rPr lang="en-GB" sz="2000" b="1" dirty="0" smtClean="0">
                <a:solidFill>
                  <a:srgbClr val="00B050"/>
                </a:solidFill>
              </a:rPr>
              <a:t>goes against what would normally be expected – people </a:t>
            </a:r>
            <a:r>
              <a:rPr lang="en-GB" sz="2000" b="1" dirty="0" smtClean="0">
                <a:solidFill>
                  <a:srgbClr val="00B050"/>
                </a:solidFill>
              </a:rPr>
              <a:t>strive to get to the top. He made himself nothing.</a:t>
            </a:r>
          </a:p>
          <a:p>
            <a:r>
              <a:rPr lang="en-GB" sz="2000" b="1" dirty="0" smtClean="0">
                <a:solidFill>
                  <a:srgbClr val="00B050"/>
                </a:solidFill>
              </a:rPr>
              <a:t>How did God treat him?</a:t>
            </a:r>
            <a:endParaRPr lang="en-GB" sz="2000" b="1" dirty="0">
              <a:solidFill>
                <a:srgbClr val="00B050"/>
              </a:solidFill>
            </a:endParaRPr>
          </a:p>
        </p:txBody>
      </p:sp>
      <p:sp>
        <p:nvSpPr>
          <p:cNvPr id="15" name="TextBox 14"/>
          <p:cNvSpPr txBox="1"/>
          <p:nvPr/>
        </p:nvSpPr>
        <p:spPr>
          <a:xfrm>
            <a:off x="4387277" y="2506919"/>
            <a:ext cx="4513375" cy="1323439"/>
          </a:xfrm>
          <a:prstGeom prst="rect">
            <a:avLst/>
          </a:prstGeom>
          <a:noFill/>
        </p:spPr>
        <p:txBody>
          <a:bodyPr wrap="square" rtlCol="0">
            <a:spAutoFit/>
          </a:bodyPr>
          <a:lstStyle/>
          <a:p>
            <a:r>
              <a:rPr lang="en-GB" sz="2000" b="1" dirty="0" smtClean="0">
                <a:solidFill>
                  <a:srgbClr val="00B050"/>
                </a:solidFill>
              </a:rPr>
              <a:t>Acts of humility are acts of love – considering others before ourselves. How would you need to behave to show more humility?</a:t>
            </a:r>
            <a:endParaRPr lang="en-GB" sz="2000" b="1" dirty="0">
              <a:solidFill>
                <a:srgbClr val="00B050"/>
              </a:solidFill>
            </a:endParaRPr>
          </a:p>
        </p:txBody>
      </p:sp>
      <p:sp>
        <p:nvSpPr>
          <p:cNvPr id="11" name="TextBox 10"/>
          <p:cNvSpPr txBox="1"/>
          <p:nvPr/>
        </p:nvSpPr>
        <p:spPr>
          <a:xfrm>
            <a:off x="313899" y="2447067"/>
            <a:ext cx="4192796" cy="707886"/>
          </a:xfrm>
          <a:prstGeom prst="rect">
            <a:avLst/>
          </a:prstGeom>
          <a:noFill/>
        </p:spPr>
        <p:txBody>
          <a:bodyPr wrap="square" rtlCol="0">
            <a:spAutoFit/>
          </a:bodyPr>
          <a:lstStyle/>
          <a:p>
            <a:r>
              <a:rPr lang="en-GB" sz="2000" b="1" dirty="0" smtClean="0">
                <a:solidFill>
                  <a:srgbClr val="00B050"/>
                </a:solidFill>
              </a:rPr>
              <a:t>How did Jesus, who was equal with God show humility?</a:t>
            </a:r>
            <a:endParaRPr lang="en-GB" sz="2000" b="1" dirty="0">
              <a:solidFill>
                <a:srgbClr val="00B050"/>
              </a:solidFill>
            </a:endParaRPr>
          </a:p>
        </p:txBody>
      </p:sp>
      <p:sp>
        <p:nvSpPr>
          <p:cNvPr id="16" name="TextBox 15"/>
          <p:cNvSpPr txBox="1"/>
          <p:nvPr/>
        </p:nvSpPr>
        <p:spPr>
          <a:xfrm>
            <a:off x="313899" y="777865"/>
            <a:ext cx="4192796" cy="707886"/>
          </a:xfrm>
          <a:prstGeom prst="rect">
            <a:avLst/>
          </a:prstGeom>
          <a:noFill/>
        </p:spPr>
        <p:txBody>
          <a:bodyPr wrap="square" rtlCol="0">
            <a:spAutoFit/>
          </a:bodyPr>
          <a:lstStyle/>
          <a:p>
            <a:r>
              <a:rPr lang="en-GB" sz="2000" b="1" dirty="0" smtClean="0">
                <a:solidFill>
                  <a:srgbClr val="00B050"/>
                </a:solidFill>
              </a:rPr>
              <a:t>What does it mean to honour others more than yourself?</a:t>
            </a:r>
            <a:endParaRPr lang="en-GB" sz="2000" b="1" dirty="0">
              <a:solidFill>
                <a:srgbClr val="00B050"/>
              </a:solidFill>
            </a:endParaRPr>
          </a:p>
        </p:txBody>
      </p:sp>
    </p:spTree>
    <p:extLst>
      <p:ext uri="{BB962C8B-B14F-4D97-AF65-F5344CB8AC3E}">
        <p14:creationId xmlns:p14="http://schemas.microsoft.com/office/powerpoint/2010/main" val="302640479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470</TotalTime>
  <Words>324</Words>
  <Application>Microsoft Office PowerPoint</Application>
  <PresentationFormat>On-screen Show (4:3)</PresentationFormat>
  <Paragraphs>43</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Times New Roman</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michael rawding</dc:creator>
  <cp:lastModifiedBy>User</cp:lastModifiedBy>
  <cp:revision>35</cp:revision>
  <dcterms:created xsi:type="dcterms:W3CDTF">2019-09-05T06:08:15Z</dcterms:created>
  <dcterms:modified xsi:type="dcterms:W3CDTF">2023-02-02T21:54:59Z</dcterms:modified>
</cp:coreProperties>
</file>