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58"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0" autoAdjust="0"/>
    <p:restoredTop sz="94660"/>
  </p:normalViewPr>
  <p:slideViewPr>
    <p:cSldViewPr snapToGrid="0">
      <p:cViewPr varScale="1">
        <p:scale>
          <a:sx n="70" d="100"/>
          <a:sy n="70" d="100"/>
        </p:scale>
        <p:origin x="132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30/01/2023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413613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30/01/2023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1377751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F2882-6A12-4D0A-B6CE-5A6330D33B0C}" type="datetimeFigureOut">
              <a:rPr lang="en-GB" smtClean="0"/>
              <a:t>30/01/2023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764670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ACF2882-6A12-4D0A-B6CE-5A6330D33B0C}" type="datetimeFigureOut">
              <a:rPr lang="en-GB" smtClean="0"/>
              <a:t>30/01/2023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259405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ACF2882-6A12-4D0A-B6CE-5A6330D33B0C}" type="datetimeFigureOut">
              <a:rPr lang="en-GB" smtClean="0"/>
              <a:t>30/01/2023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643235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ACF2882-6A12-4D0A-B6CE-5A6330D33B0C}" type="datetimeFigureOut">
              <a:rPr lang="en-GB" smtClean="0"/>
              <a:t>30/01/2023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4292111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CF2882-6A12-4D0A-B6CE-5A6330D33B0C}" type="datetimeFigureOut">
              <a:rPr lang="en-GB" smtClean="0"/>
              <a:t>30/01/2023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1031337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F2882-6A12-4D0A-B6CE-5A6330D33B0C}" type="datetimeFigureOut">
              <a:rPr lang="en-GB" smtClean="0"/>
              <a:t>30/01/2023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1766968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F2882-6A12-4D0A-B6CE-5A6330D33B0C}" type="datetimeFigureOut">
              <a:rPr lang="en-GB" smtClean="0"/>
              <a:t>30/01/2023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4096055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30/01/2023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949379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30/01/2023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90708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CF2882-6A12-4D0A-B6CE-5A6330D33B0C}" type="datetimeFigureOut">
              <a:rPr lang="en-GB" smtClean="0"/>
              <a:t>30/01/2023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7D2732-F415-49BE-9E20-72DE42257D4E}" type="slidenum">
              <a:rPr lang="en-GB" smtClean="0"/>
              <a:t>‹#›</a:t>
            </a:fld>
            <a:endParaRPr lang="en-GB"/>
          </a:p>
        </p:txBody>
      </p:sp>
    </p:spTree>
    <p:extLst>
      <p:ext uri="{BB962C8B-B14F-4D97-AF65-F5344CB8AC3E}">
        <p14:creationId xmlns:p14="http://schemas.microsoft.com/office/powerpoint/2010/main" val="31697723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0" y="5211711"/>
            <a:ext cx="9144000" cy="1366069"/>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R="0" lvl="0" algn="ctr" defTabSz="914400" rtl="0" eaLnBrk="0" fontAlgn="base" latinLnBrk="0" hangingPunct="0">
              <a:lnSpc>
                <a:spcPct val="100000"/>
              </a:lnSpc>
              <a:spcBef>
                <a:spcPct val="0"/>
              </a:spcBef>
              <a:spcAft>
                <a:spcPct val="0"/>
              </a:spcAft>
              <a:buClrTx/>
              <a:buSzTx/>
              <a:buFontTx/>
              <a:buNone/>
              <a:tabLst/>
            </a:pPr>
            <a:r>
              <a:rPr kumimoji="0" lang="en-GB" altLang="en-US" sz="1550" b="1"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Vision</a:t>
            </a:r>
            <a:r>
              <a:rPr kumimoji="0" lang="en-GB" altLang="en-US" sz="1550" b="0"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 - In our school we love deeply, respecting everyone and treating them with dignity;</a:t>
            </a:r>
            <a:endParaRPr kumimoji="0" lang="en-GB" altLang="en-US" sz="1550" b="0" i="0" u="none" strike="noStrike" cap="none" normalizeH="0" baseline="0" dirty="0" smtClean="0">
              <a:ln>
                <a:noFill/>
              </a:ln>
              <a:solidFill>
                <a:schemeClr val="tx1"/>
              </a:solidFill>
              <a:effectLst/>
            </a:endParaRPr>
          </a:p>
          <a:p>
            <a:pPr marR="0" lvl="0" algn="ctr" defTabSz="914400" rtl="0" eaLnBrk="0" fontAlgn="base" latinLnBrk="0" hangingPunct="0">
              <a:lnSpc>
                <a:spcPct val="100000"/>
              </a:lnSpc>
              <a:spcBef>
                <a:spcPct val="0"/>
              </a:spcBef>
              <a:spcAft>
                <a:spcPct val="0"/>
              </a:spcAft>
              <a:buClrTx/>
              <a:buSzTx/>
              <a:buFontTx/>
              <a:buNone/>
              <a:tabLst/>
            </a:pPr>
            <a:r>
              <a:rPr kumimoji="0" lang="en-GB" altLang="en-US" sz="1550" b="0"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we aspire with confidence, working hard and embracing challenge and</a:t>
            </a:r>
            <a:endParaRPr kumimoji="0" lang="en-GB" altLang="en-US" sz="155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50" b="0"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we serve God and the community, following the example of Jesus, to create a better world.</a:t>
            </a:r>
            <a:endParaRPr kumimoji="0" lang="en-GB" altLang="en-US" sz="155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50" b="1"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Calibri" panose="020F0502020204030204" pitchFamily="34" charset="0"/>
              </a:rPr>
              <a:t>Ephesians 5:2 (NLT)</a:t>
            </a:r>
            <a:endParaRPr kumimoji="0" lang="en-GB" altLang="en-US" sz="155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50" b="0" i="1" u="none" strike="noStrike" cap="none" normalizeH="0" baseline="0" dirty="0" smtClean="0">
                <a:ln>
                  <a:noFill/>
                </a:ln>
                <a:solidFill>
                  <a:srgbClr val="C00000"/>
                </a:solidFill>
                <a:effectLst/>
                <a:latin typeface="Calibri" panose="020F0502020204030204" pitchFamily="34" charset="0"/>
                <a:ea typeface="Calibri" panose="020F0502020204030204" pitchFamily="34" charset="0"/>
                <a:cs typeface="Calibri" panose="020F0502020204030204" pitchFamily="34" charset="0"/>
              </a:rPr>
              <a:t>“Live a life filled with love, following the example of Christ. He loved us and offered himself as a sacrifice for us”</a:t>
            </a:r>
            <a:endParaRPr kumimoji="0" lang="en-GB" altLang="en-US" sz="1550" b="0" i="0" u="none" strike="noStrike" cap="none" normalizeH="0" baseline="0" dirty="0" smtClean="0">
              <a:ln>
                <a:noFill/>
              </a:ln>
              <a:solidFill>
                <a:schemeClr val="tx1"/>
              </a:solidFill>
              <a:effectLst/>
              <a:latin typeface="Arial" panose="020B0604020202020204" pitchFamily="34" charset="0"/>
            </a:endParaRPr>
          </a:p>
        </p:txBody>
      </p:sp>
      <p:sp>
        <p:nvSpPr>
          <p:cNvPr id="6" name="Rectangle 3"/>
          <p:cNvSpPr>
            <a:spLocks noChangeArrowheads="1"/>
          </p:cNvSpPr>
          <p:nvPr/>
        </p:nvSpPr>
        <p:spPr bwMode="auto">
          <a:xfrm>
            <a:off x="339213" y="49458"/>
            <a:ext cx="162095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1" i="1"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1" u="none" strike="noStrike" cap="none" normalizeH="0" baseline="0" dirty="0" smtClean="0">
                <a:ln>
                  <a:noFill/>
                </a:ln>
                <a:solidFill>
                  <a:schemeClr val="tx1"/>
                </a:solidFill>
                <a:effectLst/>
                <a:latin typeface="Arial" panose="020B0604020202020204" pitchFamily="34" charset="0"/>
              </a:rPr>
              <a:t>Spring</a:t>
            </a:r>
            <a:r>
              <a:rPr kumimoji="0" lang="en-GB" altLang="en-US" sz="2800" b="1" i="1" u="none" strike="noStrike" cap="none" normalizeH="0" dirty="0" smtClean="0">
                <a:ln>
                  <a:noFill/>
                </a:ln>
                <a:solidFill>
                  <a:schemeClr val="tx1"/>
                </a:solidFill>
                <a:effectLst/>
                <a:latin typeface="Arial" panose="020B0604020202020204" pitchFamily="34" charset="0"/>
              </a:rPr>
              <a:t> 2</a:t>
            </a:r>
            <a:endParaRPr kumimoji="0" lang="en-GB" altLang="en-US" sz="3600" b="1" i="1" u="none" strike="noStrike" cap="none" normalizeH="0" baseline="0" dirty="0" smtClean="0">
              <a:ln>
                <a:noFill/>
              </a:ln>
              <a:solidFill>
                <a:srgbClr val="FFFFFF"/>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1" i="1" u="none" strike="noStrike" cap="none" normalizeH="0" baseline="0" dirty="0" smtClean="0">
                <a:ln>
                  <a:noFill/>
                </a:ln>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LOVE</a:t>
            </a:r>
            <a:r>
              <a:rPr kumimoji="0" lang="en-GB" altLang="en-US" sz="800" b="0" i="0" u="none" strike="noStrike" cap="none" normalizeH="0" baseline="0" dirty="0" smtClean="0">
                <a:ln>
                  <a:noFill/>
                </a:ln>
                <a:solidFill>
                  <a:schemeClr val="tx1"/>
                </a:solidFill>
                <a:effectLst/>
                <a:latin typeface="Arial" panose="020B0604020202020204" pitchFamily="34" charset="0"/>
              </a:rPr>
              <a:t> </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7" name="Rectangle 6"/>
          <p:cNvSpPr/>
          <p:nvPr/>
        </p:nvSpPr>
        <p:spPr>
          <a:xfrm>
            <a:off x="2111282" y="286055"/>
            <a:ext cx="3375118" cy="584775"/>
          </a:xfrm>
          <a:prstGeom prst="rect">
            <a:avLst/>
          </a:prstGeom>
        </p:spPr>
        <p:txBody>
          <a:bodyPr wrap="square">
            <a:spAutoFit/>
          </a:bodyPr>
          <a:lstStyle/>
          <a:p>
            <a:r>
              <a:rPr lang="en-GB" sz="3200" b="1" i="1" dirty="0" smtClean="0">
                <a:ln w="6731" cap="flat" cmpd="sng" algn="ctr">
                  <a:solidFill>
                    <a:srgbClr val="000000"/>
                  </a:solidFill>
                  <a:prstDash val="solid"/>
                  <a:round/>
                </a:ln>
                <a:solidFill>
                  <a:srgbClr val="FFFFFF"/>
                </a:solidFill>
                <a:effectLst>
                  <a:glow rad="63500">
                    <a:schemeClr val="accent1">
                      <a:satMod val="175000"/>
                      <a:alpha val="40000"/>
                    </a:schemeClr>
                  </a:glow>
                  <a:outerShdw dist="50800" dir="1800000" algn="l">
                    <a:srgbClr val="000000">
                      <a:alpha val="38000"/>
                    </a:srgbClr>
                  </a:outerShdw>
                </a:effectLst>
                <a:latin typeface="Calibri" panose="020F0502020204030204" pitchFamily="34" charset="0"/>
                <a:ea typeface="Calibri" panose="020F0502020204030204" pitchFamily="34" charset="0"/>
                <a:cs typeface="Times New Roman" panose="02020603050405020304" pitchFamily="18" charset="0"/>
              </a:rPr>
              <a:t>LOVE</a:t>
            </a:r>
            <a:endParaRPr lang="en-GB" sz="3200" dirty="0"/>
          </a:p>
        </p:txBody>
      </p:sp>
      <p:sp>
        <p:nvSpPr>
          <p:cNvPr id="8" name="Rectangle 7"/>
          <p:cNvSpPr/>
          <p:nvPr/>
        </p:nvSpPr>
        <p:spPr>
          <a:xfrm>
            <a:off x="1343704" y="807198"/>
            <a:ext cx="6694828" cy="1446550"/>
          </a:xfrm>
          <a:prstGeom prst="rect">
            <a:avLst/>
          </a:prstGeom>
        </p:spPr>
        <p:txBody>
          <a:bodyPr wrap="square">
            <a:spAutoFit/>
          </a:bodyPr>
          <a:lstStyle/>
          <a:p>
            <a:pPr algn="ctr"/>
            <a:r>
              <a:rPr lang="en-GB" sz="8800" b="1" i="1" dirty="0" smtClean="0">
                <a:ln w="6731" cap="flat" cmpd="sng" algn="ctr">
                  <a:solidFill>
                    <a:srgbClr val="000000"/>
                  </a:solidFill>
                  <a:prstDash val="solid"/>
                  <a:round/>
                </a:ln>
                <a:solidFill>
                  <a:srgbClr val="FFFFFF"/>
                </a:solidFill>
                <a:effectLst>
                  <a:glow rad="63500">
                    <a:schemeClr val="accent1">
                      <a:satMod val="175000"/>
                      <a:alpha val="40000"/>
                    </a:schemeClr>
                  </a:glow>
                  <a:outerShdw dist="50800" dir="1800000" algn="l">
                    <a:srgbClr val="000000">
                      <a:alpha val="38000"/>
                    </a:srgbClr>
                  </a:outerShdw>
                </a:effectLst>
                <a:latin typeface="Calibri" panose="020F0502020204030204" pitchFamily="34" charset="0"/>
                <a:ea typeface="Calibri" panose="020F0502020204030204" pitchFamily="34" charset="0"/>
                <a:cs typeface="Times New Roman" panose="02020603050405020304" pitchFamily="18" charset="0"/>
              </a:rPr>
              <a:t>Joy</a:t>
            </a:r>
            <a:endParaRPr lang="en-GB" sz="8800" dirty="0"/>
          </a:p>
        </p:txBody>
      </p:sp>
      <p:sp>
        <p:nvSpPr>
          <p:cNvPr id="9" name="Rectangle 3"/>
          <p:cNvSpPr>
            <a:spLocks noChangeArrowheads="1"/>
          </p:cNvSpPr>
          <p:nvPr/>
        </p:nvSpPr>
        <p:spPr bwMode="auto">
          <a:xfrm>
            <a:off x="-1855" y="2105625"/>
            <a:ext cx="9145855"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1" i="1" u="none" strike="noStrike" cap="none" normalizeH="0" baseline="0" dirty="0" smtClean="0">
              <a:ln>
                <a:noFill/>
              </a:ln>
              <a:solidFill>
                <a:schemeClr val="tx1"/>
              </a:solidFill>
              <a:effectLst/>
            </a:endParaRPr>
          </a:p>
          <a:p>
            <a:pPr lvl="0" algn="ctr" eaLnBrk="0" fontAlgn="base" hangingPunct="0">
              <a:spcBef>
                <a:spcPct val="0"/>
              </a:spcBef>
              <a:spcAft>
                <a:spcPct val="0"/>
              </a:spcAft>
            </a:pPr>
            <a:r>
              <a:rPr lang="en-GB" altLang="en-US" sz="2800" b="1" i="1" dirty="0" smtClean="0">
                <a:latin typeface="Arial" panose="020B0604020202020204" pitchFamily="34" charset="0"/>
              </a:rPr>
              <a:t>What’s so joyful?</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0" name="Rectangle 3"/>
          <p:cNvSpPr>
            <a:spLocks noChangeArrowheads="1"/>
          </p:cNvSpPr>
          <p:nvPr/>
        </p:nvSpPr>
        <p:spPr bwMode="auto">
          <a:xfrm>
            <a:off x="95535" y="3113068"/>
            <a:ext cx="2778576"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400" i="1" dirty="0" smtClean="0">
                <a:solidFill>
                  <a:srgbClr val="00B050"/>
                </a:solidFill>
                <a:latin typeface="Arial" panose="020B0604020202020204" pitchFamily="34" charset="0"/>
              </a:rPr>
              <a:t>What is joy?</a:t>
            </a:r>
          </a:p>
          <a:p>
            <a:pPr lvl="0" algn="ctr" eaLnBrk="0" fontAlgn="base" hangingPunct="0">
              <a:spcBef>
                <a:spcPct val="0"/>
              </a:spcBef>
              <a:spcAft>
                <a:spcPct val="0"/>
              </a:spcAft>
            </a:pPr>
            <a:r>
              <a:rPr kumimoji="0" lang="en-GB" altLang="en-US" sz="2400" i="1" u="none" strike="noStrike" cap="none" normalizeH="0" baseline="0" dirty="0" smtClean="0">
                <a:ln>
                  <a:noFill/>
                </a:ln>
                <a:solidFill>
                  <a:srgbClr val="00B050"/>
                </a:solidFill>
                <a:effectLst/>
                <a:latin typeface="Arial" panose="020B0604020202020204" pitchFamily="34" charset="0"/>
              </a:rPr>
              <a:t>Can</a:t>
            </a:r>
            <a:r>
              <a:rPr kumimoji="0" lang="en-GB" altLang="en-US" sz="2400" i="1" u="none" strike="noStrike" cap="none" normalizeH="0" dirty="0" smtClean="0">
                <a:ln>
                  <a:noFill/>
                </a:ln>
                <a:solidFill>
                  <a:srgbClr val="00B050"/>
                </a:solidFill>
                <a:effectLst/>
                <a:latin typeface="Arial" panose="020B0604020202020204" pitchFamily="34" charset="0"/>
              </a:rPr>
              <a:t> you buy it?</a:t>
            </a:r>
          </a:p>
          <a:p>
            <a:pPr lvl="0" algn="ctr" eaLnBrk="0" fontAlgn="base" hangingPunct="0">
              <a:spcBef>
                <a:spcPct val="0"/>
              </a:spcBef>
              <a:spcAft>
                <a:spcPct val="0"/>
              </a:spcAft>
            </a:pPr>
            <a:r>
              <a:rPr lang="en-GB" altLang="en-US" sz="2400" i="1" baseline="0" dirty="0" smtClean="0">
                <a:solidFill>
                  <a:srgbClr val="00B050"/>
                </a:solidFill>
                <a:latin typeface="Arial" panose="020B0604020202020204" pitchFamily="34" charset="0"/>
              </a:rPr>
              <a:t>Can</a:t>
            </a:r>
            <a:r>
              <a:rPr lang="en-GB" altLang="en-US" sz="2400" i="1" dirty="0" smtClean="0">
                <a:solidFill>
                  <a:srgbClr val="00B050"/>
                </a:solidFill>
                <a:latin typeface="Arial" panose="020B0604020202020204" pitchFamily="34" charset="0"/>
              </a:rPr>
              <a:t> you put it in your pocket?</a:t>
            </a:r>
            <a:endParaRPr kumimoji="0" lang="en-GB" altLang="en-US" sz="1600" i="0" u="none" strike="noStrike" cap="none" normalizeH="0" baseline="0" dirty="0" smtClean="0">
              <a:ln>
                <a:noFill/>
              </a:ln>
              <a:solidFill>
                <a:srgbClr val="00B050"/>
              </a:solidFill>
              <a:effectLst/>
              <a:latin typeface="Arial" panose="020B0604020202020204" pitchFamily="34" charset="0"/>
            </a:endParaRPr>
          </a:p>
        </p:txBody>
      </p:sp>
      <p:sp>
        <p:nvSpPr>
          <p:cNvPr id="11" name="Rectangle 3"/>
          <p:cNvSpPr>
            <a:spLocks noChangeArrowheads="1"/>
          </p:cNvSpPr>
          <p:nvPr/>
        </p:nvSpPr>
        <p:spPr bwMode="auto">
          <a:xfrm>
            <a:off x="3181787" y="3482397"/>
            <a:ext cx="277857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400" i="1" dirty="0" smtClean="0">
                <a:solidFill>
                  <a:srgbClr val="00B050"/>
                </a:solidFill>
                <a:latin typeface="Arial" panose="020B0604020202020204" pitchFamily="34" charset="0"/>
              </a:rPr>
              <a:t>Have you ever experienced joy?</a:t>
            </a:r>
            <a:endParaRPr kumimoji="0" lang="en-GB" altLang="en-US" sz="1600" i="0" u="none" strike="noStrike" cap="none" normalizeH="0" baseline="0" dirty="0" smtClean="0">
              <a:ln>
                <a:noFill/>
              </a:ln>
              <a:solidFill>
                <a:srgbClr val="00B050"/>
              </a:solidFill>
              <a:effectLst/>
              <a:latin typeface="Arial" panose="020B0604020202020204" pitchFamily="34" charset="0"/>
            </a:endParaRPr>
          </a:p>
        </p:txBody>
      </p:sp>
      <p:sp>
        <p:nvSpPr>
          <p:cNvPr id="12" name="Rectangle 3"/>
          <p:cNvSpPr>
            <a:spLocks noChangeArrowheads="1"/>
          </p:cNvSpPr>
          <p:nvPr/>
        </p:nvSpPr>
        <p:spPr bwMode="auto">
          <a:xfrm>
            <a:off x="6268040" y="3482397"/>
            <a:ext cx="277857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400" i="1" dirty="0" smtClean="0">
                <a:solidFill>
                  <a:srgbClr val="00B050"/>
                </a:solidFill>
                <a:latin typeface="Arial" panose="020B0604020202020204" pitchFamily="34" charset="0"/>
              </a:rPr>
              <a:t>Is joy deeper than happiness?</a:t>
            </a:r>
            <a:endParaRPr kumimoji="0" lang="en-GB" altLang="en-US" sz="1600" i="0" u="none" strike="noStrike" cap="none" normalizeH="0" baseline="0" dirty="0" smtClean="0">
              <a:ln>
                <a:noFill/>
              </a:ln>
              <a:solidFill>
                <a:srgbClr val="00B050"/>
              </a:solidFill>
              <a:effectLst/>
              <a:latin typeface="Arial" panose="020B0604020202020204" pitchFamily="34" charset="0"/>
            </a:endParaRPr>
          </a:p>
        </p:txBody>
      </p:sp>
    </p:spTree>
    <p:extLst>
      <p:ext uri="{BB962C8B-B14F-4D97-AF65-F5344CB8AC3E}">
        <p14:creationId xmlns:p14="http://schemas.microsoft.com/office/powerpoint/2010/main" val="21922868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0208" y="227074"/>
            <a:ext cx="8670445" cy="4339650"/>
          </a:xfrm>
          <a:prstGeom prst="rect">
            <a:avLst/>
          </a:prstGeom>
          <a:noFill/>
        </p:spPr>
        <p:txBody>
          <a:bodyPr wrap="square" rtlCol="0">
            <a:spAutoFit/>
          </a:bodyPr>
          <a:lstStyle/>
          <a:p>
            <a:r>
              <a:rPr lang="en-US" dirty="0" smtClean="0"/>
              <a:t>Colossians 1 v 9b-14</a:t>
            </a:r>
            <a:r>
              <a:rPr lang="en-GB" dirty="0" smtClean="0"/>
              <a:t>– </a:t>
            </a:r>
            <a:r>
              <a:rPr lang="en-GB" dirty="0" smtClean="0"/>
              <a:t>New </a:t>
            </a:r>
            <a:r>
              <a:rPr lang="en-GB" dirty="0"/>
              <a:t>Testament </a:t>
            </a:r>
            <a:r>
              <a:rPr lang="en-GB" dirty="0" smtClean="0"/>
              <a:t>(</a:t>
            </a:r>
            <a:r>
              <a:rPr lang="en-GB" b="1" dirty="0" smtClean="0"/>
              <a:t>The </a:t>
            </a:r>
            <a:r>
              <a:rPr lang="en-GB" b="1" dirty="0" smtClean="0"/>
              <a:t>Kingdom of God</a:t>
            </a:r>
            <a:r>
              <a:rPr lang="en-GB" dirty="0" smtClean="0"/>
              <a:t>)</a:t>
            </a:r>
            <a:endParaRPr lang="en-GB" dirty="0"/>
          </a:p>
          <a:p>
            <a:r>
              <a:rPr lang="en-GB" b="1" dirty="0"/>
              <a:t> </a:t>
            </a:r>
            <a:endParaRPr lang="en-GB" dirty="0"/>
          </a:p>
          <a:p>
            <a:pPr algn="ctr"/>
            <a:r>
              <a:rPr lang="en-GB" sz="2400" dirty="0"/>
              <a:t>We pray that you will also have great wisdom and understanding in spiritual things. Then you will live the kind of life that honours and pleases the Lord in every way. You will produce fruit in every good work and grow in the knowledge of God. Then God will strengthen you with his own great power. And you will not give up when troubles come, but you will be patient. Then you will </a:t>
            </a:r>
            <a:r>
              <a:rPr lang="en-GB" sz="2400" b="1" u="sng" dirty="0"/>
              <a:t>joyfully</a:t>
            </a:r>
            <a:r>
              <a:rPr lang="en-GB" sz="2400" dirty="0"/>
              <a:t> give thanks to the Father. He has made you able to have all that he has prepared for his people who live in the light. God made us free from the power of darkness, and he brought us into the kingdom of his dear Son. The Son paid for our sins, and in him we have forgiveness.</a:t>
            </a:r>
            <a:endParaRPr lang="en-US" sz="2400" dirty="0"/>
          </a:p>
        </p:txBody>
      </p:sp>
      <p:sp>
        <p:nvSpPr>
          <p:cNvPr id="8" name="Rectangle 7"/>
          <p:cNvSpPr/>
          <p:nvPr/>
        </p:nvSpPr>
        <p:spPr>
          <a:xfrm>
            <a:off x="231673" y="190500"/>
            <a:ext cx="8707080" cy="648161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405973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01189" y="4234727"/>
            <a:ext cx="1799463" cy="2399284"/>
          </a:xfrm>
          <a:prstGeom prst="rect">
            <a:avLst/>
          </a:prstGeom>
        </p:spPr>
      </p:pic>
      <p:sp>
        <p:nvSpPr>
          <p:cNvPr id="4" name="TextBox 3"/>
          <p:cNvSpPr txBox="1"/>
          <p:nvPr/>
        </p:nvSpPr>
        <p:spPr>
          <a:xfrm>
            <a:off x="245659" y="3895920"/>
            <a:ext cx="7369792" cy="2800767"/>
          </a:xfrm>
          <a:prstGeom prst="rect">
            <a:avLst/>
          </a:prstGeom>
          <a:noFill/>
        </p:spPr>
        <p:txBody>
          <a:bodyPr wrap="square" rtlCol="0">
            <a:spAutoFit/>
          </a:bodyPr>
          <a:lstStyle/>
          <a:p>
            <a:r>
              <a:rPr lang="en-GB" sz="2200" dirty="0">
                <a:solidFill>
                  <a:srgbClr val="0070C0"/>
                </a:solidFill>
              </a:rPr>
              <a:t>Dear father,</a:t>
            </a:r>
          </a:p>
          <a:p>
            <a:r>
              <a:rPr lang="en-GB" sz="2200" dirty="0">
                <a:solidFill>
                  <a:srgbClr val="0070C0"/>
                </a:solidFill>
              </a:rPr>
              <a:t>You have given us many reasons to be both thankful and joyful.</a:t>
            </a:r>
          </a:p>
          <a:p>
            <a:r>
              <a:rPr lang="en-GB" sz="2200" dirty="0">
                <a:solidFill>
                  <a:srgbClr val="0070C0"/>
                </a:solidFill>
              </a:rPr>
              <a:t>Please help us to be more mindful of everything that is good in our lives, everything that you have given us to live and have life, and help us to share this with others that we would experience and know what it means to be joyful.</a:t>
            </a:r>
          </a:p>
          <a:p>
            <a:r>
              <a:rPr lang="en-GB" sz="2200" dirty="0">
                <a:solidFill>
                  <a:srgbClr val="0070C0"/>
                </a:solidFill>
              </a:rPr>
              <a:t>In Jesus’ name we pray,</a:t>
            </a:r>
          </a:p>
          <a:p>
            <a:r>
              <a:rPr lang="en-GB" sz="2200" dirty="0">
                <a:solidFill>
                  <a:srgbClr val="0070C0"/>
                </a:solidFill>
              </a:rPr>
              <a:t>Amen.</a:t>
            </a:r>
            <a:endParaRPr lang="en-GB" sz="2200" dirty="0">
              <a:solidFill>
                <a:srgbClr val="0070C0"/>
              </a:solidFill>
            </a:endParaRPr>
          </a:p>
        </p:txBody>
      </p:sp>
      <p:sp>
        <p:nvSpPr>
          <p:cNvPr id="6" name="Rectangle 5"/>
          <p:cNvSpPr/>
          <p:nvPr/>
        </p:nvSpPr>
        <p:spPr>
          <a:xfrm>
            <a:off x="245658" y="190500"/>
            <a:ext cx="1969728" cy="584775"/>
          </a:xfrm>
          <a:prstGeom prst="rect">
            <a:avLst/>
          </a:prstGeom>
        </p:spPr>
        <p:txBody>
          <a:bodyPr wrap="square">
            <a:spAutoFit/>
          </a:bodyPr>
          <a:lstStyle/>
          <a:p>
            <a:r>
              <a:rPr lang="en-GB" sz="3200" b="1" i="1" dirty="0" smtClean="0">
                <a:ln w="6731" cap="flat" cmpd="sng" algn="ctr">
                  <a:solidFill>
                    <a:srgbClr val="000000"/>
                  </a:solidFill>
                  <a:prstDash val="solid"/>
                  <a:round/>
                </a:ln>
                <a:solidFill>
                  <a:srgbClr val="FFFFFF"/>
                </a:solidFill>
                <a:effectLst>
                  <a:glow rad="63500">
                    <a:schemeClr val="accent1">
                      <a:satMod val="175000"/>
                      <a:alpha val="40000"/>
                    </a:schemeClr>
                  </a:glow>
                  <a:outerShdw dist="50800" dir="1800000" algn="l">
                    <a:srgbClr val="000000">
                      <a:alpha val="38000"/>
                    </a:srgbClr>
                  </a:outerShdw>
                </a:effectLst>
                <a:latin typeface="Calibri" panose="020F0502020204030204" pitchFamily="34" charset="0"/>
                <a:ea typeface="Calibri" panose="020F0502020204030204" pitchFamily="34" charset="0"/>
                <a:cs typeface="Times New Roman" panose="02020603050405020304" pitchFamily="18" charset="0"/>
              </a:rPr>
              <a:t>Reflection</a:t>
            </a:r>
            <a:endParaRPr lang="en-GB" sz="3200" dirty="0"/>
          </a:p>
        </p:txBody>
      </p:sp>
      <p:sp>
        <p:nvSpPr>
          <p:cNvPr id="8" name="Rectangle 7"/>
          <p:cNvSpPr/>
          <p:nvPr/>
        </p:nvSpPr>
        <p:spPr>
          <a:xfrm>
            <a:off x="231673" y="190500"/>
            <a:ext cx="8707080" cy="648161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439003" y="786877"/>
            <a:ext cx="4078405" cy="707886"/>
          </a:xfrm>
          <a:prstGeom prst="rect">
            <a:avLst/>
          </a:prstGeom>
          <a:noFill/>
        </p:spPr>
        <p:txBody>
          <a:bodyPr wrap="square" rtlCol="0">
            <a:spAutoFit/>
          </a:bodyPr>
          <a:lstStyle/>
          <a:p>
            <a:r>
              <a:rPr lang="en-GB" sz="2000" b="1" dirty="0" smtClean="0">
                <a:solidFill>
                  <a:srgbClr val="00B050"/>
                </a:solidFill>
              </a:rPr>
              <a:t>In the Bible reading, </a:t>
            </a:r>
            <a:r>
              <a:rPr lang="en-GB" sz="2000" b="1" dirty="0" smtClean="0">
                <a:solidFill>
                  <a:srgbClr val="00B050"/>
                </a:solidFill>
              </a:rPr>
              <a:t>it talks about not giving up when troubles come.</a:t>
            </a:r>
            <a:endParaRPr lang="en-GB" sz="2000" b="1" dirty="0">
              <a:solidFill>
                <a:srgbClr val="00B050"/>
              </a:solidFill>
            </a:endParaRPr>
          </a:p>
        </p:txBody>
      </p:sp>
      <p:sp>
        <p:nvSpPr>
          <p:cNvPr id="13" name="TextBox 12"/>
          <p:cNvSpPr txBox="1"/>
          <p:nvPr/>
        </p:nvSpPr>
        <p:spPr>
          <a:xfrm>
            <a:off x="4517407" y="377433"/>
            <a:ext cx="4321984" cy="1015663"/>
          </a:xfrm>
          <a:prstGeom prst="rect">
            <a:avLst/>
          </a:prstGeom>
          <a:noFill/>
        </p:spPr>
        <p:txBody>
          <a:bodyPr wrap="square" rtlCol="0">
            <a:spAutoFit/>
          </a:bodyPr>
          <a:lstStyle/>
          <a:p>
            <a:r>
              <a:rPr lang="en-GB" sz="2000" b="1" dirty="0" smtClean="0">
                <a:solidFill>
                  <a:srgbClr val="00B050"/>
                </a:solidFill>
              </a:rPr>
              <a:t>Happiness is often a result of our circumstances, whereas joy is despite </a:t>
            </a:r>
            <a:r>
              <a:rPr lang="en-GB" sz="2000" b="1" smtClean="0">
                <a:solidFill>
                  <a:srgbClr val="00B050"/>
                </a:solidFill>
              </a:rPr>
              <a:t>our circumstances.</a:t>
            </a:r>
            <a:endParaRPr lang="en-GB" sz="2000" b="1" dirty="0">
              <a:solidFill>
                <a:srgbClr val="00B050"/>
              </a:solidFill>
            </a:endParaRPr>
          </a:p>
        </p:txBody>
      </p:sp>
      <p:sp>
        <p:nvSpPr>
          <p:cNvPr id="14" name="TextBox 13"/>
          <p:cNvSpPr txBox="1"/>
          <p:nvPr/>
        </p:nvSpPr>
        <p:spPr>
          <a:xfrm>
            <a:off x="4517407" y="1522599"/>
            <a:ext cx="4321984" cy="1015663"/>
          </a:xfrm>
          <a:prstGeom prst="rect">
            <a:avLst/>
          </a:prstGeom>
          <a:noFill/>
        </p:spPr>
        <p:txBody>
          <a:bodyPr wrap="square" rtlCol="0">
            <a:spAutoFit/>
          </a:bodyPr>
          <a:lstStyle/>
          <a:p>
            <a:r>
              <a:rPr lang="en-GB" sz="2000" b="1" dirty="0" smtClean="0">
                <a:solidFill>
                  <a:srgbClr val="00B050"/>
                </a:solidFill>
              </a:rPr>
              <a:t>Remembering all the things we can be thankful for can cause joy to bubble up inside – Why don’t you try it.</a:t>
            </a:r>
            <a:endParaRPr lang="en-GB" sz="2000" b="1" dirty="0">
              <a:solidFill>
                <a:srgbClr val="00B050"/>
              </a:solidFill>
            </a:endParaRPr>
          </a:p>
        </p:txBody>
      </p:sp>
      <p:sp>
        <p:nvSpPr>
          <p:cNvPr id="11" name="TextBox 10"/>
          <p:cNvSpPr txBox="1"/>
          <p:nvPr/>
        </p:nvSpPr>
        <p:spPr>
          <a:xfrm>
            <a:off x="439002" y="1676968"/>
            <a:ext cx="4078405" cy="707886"/>
          </a:xfrm>
          <a:prstGeom prst="rect">
            <a:avLst/>
          </a:prstGeom>
          <a:noFill/>
        </p:spPr>
        <p:txBody>
          <a:bodyPr wrap="square" rtlCol="0">
            <a:spAutoFit/>
          </a:bodyPr>
          <a:lstStyle/>
          <a:p>
            <a:r>
              <a:rPr lang="en-GB" sz="2000" b="1" dirty="0" smtClean="0">
                <a:solidFill>
                  <a:srgbClr val="00B050"/>
                </a:solidFill>
              </a:rPr>
              <a:t>What </a:t>
            </a:r>
            <a:r>
              <a:rPr lang="en-GB" sz="2000" b="1" dirty="0" smtClean="0">
                <a:solidFill>
                  <a:srgbClr val="00B050"/>
                </a:solidFill>
              </a:rPr>
              <a:t>does it say you will need to remain strong and patient?</a:t>
            </a:r>
            <a:endParaRPr lang="en-GB" sz="2000" b="1" dirty="0">
              <a:solidFill>
                <a:srgbClr val="00B050"/>
              </a:solidFill>
            </a:endParaRPr>
          </a:p>
        </p:txBody>
      </p:sp>
      <p:sp>
        <p:nvSpPr>
          <p:cNvPr id="16" name="TextBox 15"/>
          <p:cNvSpPr txBox="1"/>
          <p:nvPr/>
        </p:nvSpPr>
        <p:spPr>
          <a:xfrm>
            <a:off x="439002" y="2532936"/>
            <a:ext cx="4078405" cy="707886"/>
          </a:xfrm>
          <a:prstGeom prst="rect">
            <a:avLst/>
          </a:prstGeom>
          <a:noFill/>
        </p:spPr>
        <p:txBody>
          <a:bodyPr wrap="square" rtlCol="0">
            <a:spAutoFit/>
          </a:bodyPr>
          <a:lstStyle/>
          <a:p>
            <a:r>
              <a:rPr lang="en-GB" sz="2000" b="1" dirty="0" smtClean="0">
                <a:solidFill>
                  <a:srgbClr val="00B050"/>
                </a:solidFill>
              </a:rPr>
              <a:t>Can you be joyful when things are difficult.</a:t>
            </a:r>
            <a:endParaRPr lang="en-GB" sz="2000" b="1" dirty="0">
              <a:solidFill>
                <a:srgbClr val="00B050"/>
              </a:solidFill>
            </a:endParaRPr>
          </a:p>
        </p:txBody>
      </p:sp>
      <p:sp>
        <p:nvSpPr>
          <p:cNvPr id="15" name="TextBox 14"/>
          <p:cNvSpPr txBox="1"/>
          <p:nvPr/>
        </p:nvSpPr>
        <p:spPr>
          <a:xfrm>
            <a:off x="4517407" y="2682149"/>
            <a:ext cx="4321984" cy="707886"/>
          </a:xfrm>
          <a:prstGeom prst="rect">
            <a:avLst/>
          </a:prstGeom>
          <a:noFill/>
        </p:spPr>
        <p:txBody>
          <a:bodyPr wrap="square" rtlCol="0">
            <a:spAutoFit/>
          </a:bodyPr>
          <a:lstStyle/>
          <a:p>
            <a:r>
              <a:rPr lang="en-GB" sz="2000" b="1" dirty="0" smtClean="0">
                <a:solidFill>
                  <a:srgbClr val="00B050"/>
                </a:solidFill>
              </a:rPr>
              <a:t>What does the reading say God has done for us?</a:t>
            </a:r>
            <a:endParaRPr lang="en-GB" sz="2000" b="1" dirty="0">
              <a:solidFill>
                <a:srgbClr val="00B050"/>
              </a:solidFill>
            </a:endParaRPr>
          </a:p>
        </p:txBody>
      </p:sp>
      <p:sp>
        <p:nvSpPr>
          <p:cNvPr id="17" name="TextBox 16"/>
          <p:cNvSpPr txBox="1"/>
          <p:nvPr/>
        </p:nvSpPr>
        <p:spPr>
          <a:xfrm>
            <a:off x="4517407" y="3485458"/>
            <a:ext cx="4321984" cy="707886"/>
          </a:xfrm>
          <a:prstGeom prst="rect">
            <a:avLst/>
          </a:prstGeom>
          <a:noFill/>
        </p:spPr>
        <p:txBody>
          <a:bodyPr wrap="square" rtlCol="0">
            <a:spAutoFit/>
          </a:bodyPr>
          <a:lstStyle/>
          <a:p>
            <a:r>
              <a:rPr lang="en-GB" sz="2000" b="1" dirty="0" smtClean="0">
                <a:solidFill>
                  <a:srgbClr val="00B050"/>
                </a:solidFill>
              </a:rPr>
              <a:t>What does the reading say God has done for us? Thank him now.</a:t>
            </a:r>
            <a:endParaRPr lang="en-GB" sz="2000" b="1" dirty="0">
              <a:solidFill>
                <a:srgbClr val="00B050"/>
              </a:solidFill>
            </a:endParaRPr>
          </a:p>
        </p:txBody>
      </p:sp>
    </p:spTree>
    <p:extLst>
      <p:ext uri="{BB962C8B-B14F-4D97-AF65-F5344CB8AC3E}">
        <p14:creationId xmlns:p14="http://schemas.microsoft.com/office/powerpoint/2010/main" val="30264047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437</TotalTime>
  <Words>306</Words>
  <Application>Microsoft Office PowerPoint</Application>
  <PresentationFormat>On-screen Show (4:3)</PresentationFormat>
  <Paragraphs>33</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michael rawding</dc:creator>
  <cp:lastModifiedBy>User</cp:lastModifiedBy>
  <cp:revision>32</cp:revision>
  <dcterms:created xsi:type="dcterms:W3CDTF">2019-09-05T06:08:15Z</dcterms:created>
  <dcterms:modified xsi:type="dcterms:W3CDTF">2023-01-30T10:51:51Z</dcterms:modified>
</cp:coreProperties>
</file>